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7" r:id="rId2"/>
    <p:sldId id="258" r:id="rId3"/>
    <p:sldId id="259" r:id="rId4"/>
    <p:sldId id="261" r:id="rId5"/>
    <p:sldId id="260" r:id="rId6"/>
    <p:sldId id="262" r:id="rId7"/>
    <p:sldId id="263" r:id="rId8"/>
    <p:sldId id="264" r:id="rId9"/>
    <p:sldId id="265" r:id="rId10"/>
    <p:sldId id="266" r:id="rId11"/>
    <p:sldId id="267" r:id="rId12"/>
    <p:sldId id="268" r:id="rId13"/>
    <p:sldId id="269" r:id="rId14"/>
    <p:sldId id="271" r:id="rId15"/>
    <p:sldId id="272" r:id="rId16"/>
    <p:sldId id="273" r:id="rId17"/>
    <p:sldId id="270" r:id="rId18"/>
    <p:sldId id="274" r:id="rId19"/>
    <p:sldId id="275" r:id="rId20"/>
    <p:sldId id="276" r:id="rId21"/>
    <p:sldId id="277" r:id="rId22"/>
    <p:sldId id="278" r:id="rId23"/>
    <p:sldId id="279" r:id="rId24"/>
    <p:sldId id="280" r:id="rId25"/>
    <p:sldId id="281" r:id="rId26"/>
    <p:sldId id="282" r:id="rId27"/>
    <p:sldId id="293" r:id="rId28"/>
    <p:sldId id="294" r:id="rId29"/>
    <p:sldId id="283" r:id="rId30"/>
    <p:sldId id="290" r:id="rId31"/>
    <p:sldId id="285" r:id="rId32"/>
    <p:sldId id="292" r:id="rId33"/>
    <p:sldId id="291" r:id="rId34"/>
    <p:sldId id="286" r:id="rId35"/>
    <p:sldId id="288" r:id="rId36"/>
    <p:sldId id="289" r:id="rId37"/>
    <p:sldId id="295" r:id="rId38"/>
    <p:sldId id="287" r:id="rId39"/>
    <p:sldId id="296"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F50DDF-5577-405B-A8BD-A74B2EA866A7}" type="doc">
      <dgm:prSet loTypeId="urn:microsoft.com/office/officeart/2008/layout/IncreasingCircleProcess" loCatId="list" qsTypeId="urn:microsoft.com/office/officeart/2005/8/quickstyle/simple1" qsCatId="simple" csTypeId="urn:microsoft.com/office/officeart/2005/8/colors/colorful2" csCatId="colorful" phldr="1"/>
      <dgm:spPr/>
      <dgm:t>
        <a:bodyPr/>
        <a:lstStyle/>
        <a:p>
          <a:endParaRPr lang="en-IN"/>
        </a:p>
      </dgm:t>
    </dgm:pt>
    <dgm:pt modelId="{D2A14E4B-2666-4769-84DC-01548AF855F0}">
      <dgm:prSet phldrT="[Text]"/>
      <dgm:spPr/>
      <dgm:t>
        <a:bodyPr/>
        <a:lstStyle/>
        <a:p>
          <a:r>
            <a:rPr lang="en-US" dirty="0"/>
            <a:t>1.</a:t>
          </a:r>
          <a:endParaRPr lang="en-IN" dirty="0"/>
        </a:p>
      </dgm:t>
    </dgm:pt>
    <dgm:pt modelId="{41EC010A-277C-40FF-AAAA-983A7B7A7558}" type="parTrans" cxnId="{BEBCEF97-8E96-4CB0-8AB2-E039354109B6}">
      <dgm:prSet/>
      <dgm:spPr/>
      <dgm:t>
        <a:bodyPr/>
        <a:lstStyle/>
        <a:p>
          <a:endParaRPr lang="en-IN"/>
        </a:p>
      </dgm:t>
    </dgm:pt>
    <dgm:pt modelId="{9179F361-32FE-4EA0-9D4D-1B2405417DCE}" type="sibTrans" cxnId="{BEBCEF97-8E96-4CB0-8AB2-E039354109B6}">
      <dgm:prSet/>
      <dgm:spPr/>
      <dgm:t>
        <a:bodyPr/>
        <a:lstStyle/>
        <a:p>
          <a:endParaRPr lang="en-IN"/>
        </a:p>
      </dgm:t>
    </dgm:pt>
    <dgm:pt modelId="{80328B30-1C34-4F1A-A7F0-E8CBFBDC7B90}">
      <dgm:prSet phldrT="[Text]"/>
      <dgm:spPr/>
      <dgm:t>
        <a:bodyPr/>
        <a:lstStyle/>
        <a:p>
          <a:r>
            <a:rPr lang="en-US" dirty="0"/>
            <a:t>Multi-Disciplinary</a:t>
          </a:r>
          <a:endParaRPr lang="en-IN" dirty="0"/>
        </a:p>
      </dgm:t>
    </dgm:pt>
    <dgm:pt modelId="{7A822587-0FF7-408B-964E-CC57B1C83DB4}" type="parTrans" cxnId="{FA045024-8450-4E1A-B1DA-5F019FCB7141}">
      <dgm:prSet/>
      <dgm:spPr/>
      <dgm:t>
        <a:bodyPr/>
        <a:lstStyle/>
        <a:p>
          <a:endParaRPr lang="en-IN"/>
        </a:p>
      </dgm:t>
    </dgm:pt>
    <dgm:pt modelId="{71B69AE5-0573-4BA9-A901-0EA62596239F}" type="sibTrans" cxnId="{FA045024-8450-4E1A-B1DA-5F019FCB7141}">
      <dgm:prSet/>
      <dgm:spPr/>
      <dgm:t>
        <a:bodyPr/>
        <a:lstStyle/>
        <a:p>
          <a:endParaRPr lang="en-IN"/>
        </a:p>
      </dgm:t>
    </dgm:pt>
    <dgm:pt modelId="{6B317F8C-1FA8-4177-AF0F-0214DFE98822}">
      <dgm:prSet phldrT="[Text]"/>
      <dgm:spPr/>
      <dgm:t>
        <a:bodyPr/>
        <a:lstStyle/>
        <a:p>
          <a:r>
            <a:rPr lang="en-US" dirty="0"/>
            <a:t>2.</a:t>
          </a:r>
          <a:endParaRPr lang="en-IN" dirty="0"/>
        </a:p>
      </dgm:t>
    </dgm:pt>
    <dgm:pt modelId="{F918ECCB-02E1-41AF-9189-69B0CC05A293}" type="parTrans" cxnId="{702F40A7-0A28-4776-8A69-3804FAFD68C8}">
      <dgm:prSet/>
      <dgm:spPr/>
      <dgm:t>
        <a:bodyPr/>
        <a:lstStyle/>
        <a:p>
          <a:endParaRPr lang="en-IN"/>
        </a:p>
      </dgm:t>
    </dgm:pt>
    <dgm:pt modelId="{097E3659-7044-46B3-AF91-1749CF7369C8}" type="sibTrans" cxnId="{702F40A7-0A28-4776-8A69-3804FAFD68C8}">
      <dgm:prSet/>
      <dgm:spPr/>
      <dgm:t>
        <a:bodyPr/>
        <a:lstStyle/>
        <a:p>
          <a:endParaRPr lang="en-IN"/>
        </a:p>
      </dgm:t>
    </dgm:pt>
    <dgm:pt modelId="{73383F67-6A5F-4CDA-AF8A-41A6B38CFDC8}">
      <dgm:prSet phldrT="[Text]"/>
      <dgm:spPr/>
      <dgm:t>
        <a:bodyPr/>
        <a:lstStyle/>
        <a:p>
          <a:r>
            <a:rPr lang="en-US" dirty="0"/>
            <a:t>2 credits	</a:t>
          </a:r>
          <a:endParaRPr lang="en-IN" dirty="0"/>
        </a:p>
      </dgm:t>
    </dgm:pt>
    <dgm:pt modelId="{8D00F8C5-96D1-4AAD-9D94-16FE5F517AE8}" type="parTrans" cxnId="{8D99DA26-A5D1-4E97-AA1F-D34E1C5C9C88}">
      <dgm:prSet/>
      <dgm:spPr/>
      <dgm:t>
        <a:bodyPr/>
        <a:lstStyle/>
        <a:p>
          <a:endParaRPr lang="en-IN"/>
        </a:p>
      </dgm:t>
    </dgm:pt>
    <dgm:pt modelId="{AD918963-0078-45FC-A19F-2543A665F7EF}" type="sibTrans" cxnId="{8D99DA26-A5D1-4E97-AA1F-D34E1C5C9C88}">
      <dgm:prSet/>
      <dgm:spPr/>
      <dgm:t>
        <a:bodyPr/>
        <a:lstStyle/>
        <a:p>
          <a:endParaRPr lang="en-IN"/>
        </a:p>
      </dgm:t>
    </dgm:pt>
    <dgm:pt modelId="{A15BFE76-5413-4DBB-99B6-16110223C9AE}">
      <dgm:prSet phldrT="[Text]"/>
      <dgm:spPr/>
      <dgm:t>
        <a:bodyPr/>
        <a:lstStyle/>
        <a:p>
          <a:r>
            <a:rPr lang="en-US" dirty="0"/>
            <a:t>3.</a:t>
          </a:r>
          <a:endParaRPr lang="en-IN" dirty="0"/>
        </a:p>
      </dgm:t>
    </dgm:pt>
    <dgm:pt modelId="{F89603DD-A104-4FBE-858A-1D5C4E6A53DF}" type="parTrans" cxnId="{B24E0FFC-57EF-4883-8D1C-20F6AFBCB2D4}">
      <dgm:prSet/>
      <dgm:spPr/>
      <dgm:t>
        <a:bodyPr/>
        <a:lstStyle/>
        <a:p>
          <a:endParaRPr lang="en-IN"/>
        </a:p>
      </dgm:t>
    </dgm:pt>
    <dgm:pt modelId="{F2FB0DB2-50B6-4EB1-8D8D-5BC7678FD35D}" type="sibTrans" cxnId="{B24E0FFC-57EF-4883-8D1C-20F6AFBCB2D4}">
      <dgm:prSet/>
      <dgm:spPr/>
      <dgm:t>
        <a:bodyPr/>
        <a:lstStyle/>
        <a:p>
          <a:endParaRPr lang="en-IN"/>
        </a:p>
      </dgm:t>
    </dgm:pt>
    <dgm:pt modelId="{D60AACC2-A36C-43DE-9490-7B7F80A2CC75}">
      <dgm:prSet phldrT="[Text]"/>
      <dgm:spPr/>
      <dgm:t>
        <a:bodyPr/>
        <a:lstStyle/>
        <a:p>
          <a:r>
            <a:rPr lang="en-US" dirty="0"/>
            <a:t>30 Hours</a:t>
          </a:r>
          <a:endParaRPr lang="en-IN" dirty="0"/>
        </a:p>
      </dgm:t>
    </dgm:pt>
    <dgm:pt modelId="{46CF753E-2B60-4322-A554-C0D7D7AA69B3}" type="parTrans" cxnId="{4B61CC9D-C0A2-4E5B-9600-920E33A2EB59}">
      <dgm:prSet/>
      <dgm:spPr/>
      <dgm:t>
        <a:bodyPr/>
        <a:lstStyle/>
        <a:p>
          <a:endParaRPr lang="en-IN"/>
        </a:p>
      </dgm:t>
    </dgm:pt>
    <dgm:pt modelId="{A3C651AD-14D7-40C7-9D9B-1FD54BC88DA4}" type="sibTrans" cxnId="{4B61CC9D-C0A2-4E5B-9600-920E33A2EB59}">
      <dgm:prSet/>
      <dgm:spPr/>
      <dgm:t>
        <a:bodyPr/>
        <a:lstStyle/>
        <a:p>
          <a:endParaRPr lang="en-IN"/>
        </a:p>
      </dgm:t>
    </dgm:pt>
    <dgm:pt modelId="{A460F33B-B4F2-46A2-86CB-161DB580BC23}" type="pres">
      <dgm:prSet presAssocID="{49F50DDF-5577-405B-A8BD-A74B2EA866A7}" presName="Name0" presStyleCnt="0">
        <dgm:presLayoutVars>
          <dgm:chMax val="7"/>
          <dgm:chPref val="7"/>
          <dgm:dir/>
          <dgm:animOne val="branch"/>
          <dgm:animLvl val="lvl"/>
        </dgm:presLayoutVars>
      </dgm:prSet>
      <dgm:spPr/>
    </dgm:pt>
    <dgm:pt modelId="{83BE1472-C891-41FA-961D-C678071E3C2A}" type="pres">
      <dgm:prSet presAssocID="{D2A14E4B-2666-4769-84DC-01548AF855F0}" presName="composite" presStyleCnt="0"/>
      <dgm:spPr/>
    </dgm:pt>
    <dgm:pt modelId="{39ADC51A-EDBA-4B93-A6A9-E1E29CEB07DA}" type="pres">
      <dgm:prSet presAssocID="{D2A14E4B-2666-4769-84DC-01548AF855F0}" presName="BackAccent" presStyleLbl="bgShp" presStyleIdx="0" presStyleCnt="3"/>
      <dgm:spPr/>
    </dgm:pt>
    <dgm:pt modelId="{5A059053-4BCF-41AA-B8C2-FE92C7FF6116}" type="pres">
      <dgm:prSet presAssocID="{D2A14E4B-2666-4769-84DC-01548AF855F0}" presName="Accent" presStyleLbl="alignNode1" presStyleIdx="0" presStyleCnt="3"/>
      <dgm:spPr/>
    </dgm:pt>
    <dgm:pt modelId="{DCEEE06B-1F38-4697-BE8F-CEB3B9DCB02C}" type="pres">
      <dgm:prSet presAssocID="{D2A14E4B-2666-4769-84DC-01548AF855F0}" presName="Child" presStyleLbl="revTx" presStyleIdx="0" presStyleCnt="6">
        <dgm:presLayoutVars>
          <dgm:chMax val="0"/>
          <dgm:chPref val="0"/>
          <dgm:bulletEnabled val="1"/>
        </dgm:presLayoutVars>
      </dgm:prSet>
      <dgm:spPr/>
    </dgm:pt>
    <dgm:pt modelId="{0B1BF97B-3F02-4F7C-9D6F-266987FE37BE}" type="pres">
      <dgm:prSet presAssocID="{D2A14E4B-2666-4769-84DC-01548AF855F0}" presName="Parent" presStyleLbl="revTx" presStyleIdx="1" presStyleCnt="6">
        <dgm:presLayoutVars>
          <dgm:chMax val="1"/>
          <dgm:chPref val="1"/>
          <dgm:bulletEnabled val="1"/>
        </dgm:presLayoutVars>
      </dgm:prSet>
      <dgm:spPr/>
    </dgm:pt>
    <dgm:pt modelId="{CDC029E5-29F6-4B3F-BFB4-10A61BD647DD}" type="pres">
      <dgm:prSet presAssocID="{9179F361-32FE-4EA0-9D4D-1B2405417DCE}" presName="sibTrans" presStyleCnt="0"/>
      <dgm:spPr/>
    </dgm:pt>
    <dgm:pt modelId="{77B53970-AE44-42ED-8BC4-0BC84B775DF2}" type="pres">
      <dgm:prSet presAssocID="{6B317F8C-1FA8-4177-AF0F-0214DFE98822}" presName="composite" presStyleCnt="0"/>
      <dgm:spPr/>
    </dgm:pt>
    <dgm:pt modelId="{51361F84-709E-453D-B163-276F54679348}" type="pres">
      <dgm:prSet presAssocID="{6B317F8C-1FA8-4177-AF0F-0214DFE98822}" presName="BackAccent" presStyleLbl="bgShp" presStyleIdx="1" presStyleCnt="3"/>
      <dgm:spPr/>
    </dgm:pt>
    <dgm:pt modelId="{3DE7A44F-9FF1-42A9-B3A8-B021F34660DE}" type="pres">
      <dgm:prSet presAssocID="{6B317F8C-1FA8-4177-AF0F-0214DFE98822}" presName="Accent" presStyleLbl="alignNode1" presStyleIdx="1" presStyleCnt="3"/>
      <dgm:spPr/>
    </dgm:pt>
    <dgm:pt modelId="{1D6A548C-0C6B-49F3-8C83-0C5772C316DF}" type="pres">
      <dgm:prSet presAssocID="{6B317F8C-1FA8-4177-AF0F-0214DFE98822}" presName="Child" presStyleLbl="revTx" presStyleIdx="2" presStyleCnt="6">
        <dgm:presLayoutVars>
          <dgm:chMax val="0"/>
          <dgm:chPref val="0"/>
          <dgm:bulletEnabled val="1"/>
        </dgm:presLayoutVars>
      </dgm:prSet>
      <dgm:spPr/>
    </dgm:pt>
    <dgm:pt modelId="{CDFD78B2-FFD1-4EEF-9B16-E84357F8493A}" type="pres">
      <dgm:prSet presAssocID="{6B317F8C-1FA8-4177-AF0F-0214DFE98822}" presName="Parent" presStyleLbl="revTx" presStyleIdx="3" presStyleCnt="6">
        <dgm:presLayoutVars>
          <dgm:chMax val="1"/>
          <dgm:chPref val="1"/>
          <dgm:bulletEnabled val="1"/>
        </dgm:presLayoutVars>
      </dgm:prSet>
      <dgm:spPr/>
    </dgm:pt>
    <dgm:pt modelId="{9FE68190-DFCC-4489-8F8E-23FC1DE21665}" type="pres">
      <dgm:prSet presAssocID="{097E3659-7044-46B3-AF91-1749CF7369C8}" presName="sibTrans" presStyleCnt="0"/>
      <dgm:spPr/>
    </dgm:pt>
    <dgm:pt modelId="{B5F41082-D9D3-40E2-8B43-94CC1B39DE88}" type="pres">
      <dgm:prSet presAssocID="{A15BFE76-5413-4DBB-99B6-16110223C9AE}" presName="composite" presStyleCnt="0"/>
      <dgm:spPr/>
    </dgm:pt>
    <dgm:pt modelId="{BB125964-FFE9-42E3-8B80-F297D47006D1}" type="pres">
      <dgm:prSet presAssocID="{A15BFE76-5413-4DBB-99B6-16110223C9AE}" presName="BackAccent" presStyleLbl="bgShp" presStyleIdx="2" presStyleCnt="3"/>
      <dgm:spPr/>
    </dgm:pt>
    <dgm:pt modelId="{A3975A85-3AFF-45D8-90B2-B6AD72C228EA}" type="pres">
      <dgm:prSet presAssocID="{A15BFE76-5413-4DBB-99B6-16110223C9AE}" presName="Accent" presStyleLbl="alignNode1" presStyleIdx="2" presStyleCnt="3"/>
      <dgm:spPr/>
    </dgm:pt>
    <dgm:pt modelId="{E9FD4BE0-F9B2-4B4C-A86D-01F4FAADFD8E}" type="pres">
      <dgm:prSet presAssocID="{A15BFE76-5413-4DBB-99B6-16110223C9AE}" presName="Child" presStyleLbl="revTx" presStyleIdx="4" presStyleCnt="6">
        <dgm:presLayoutVars>
          <dgm:chMax val="0"/>
          <dgm:chPref val="0"/>
          <dgm:bulletEnabled val="1"/>
        </dgm:presLayoutVars>
      </dgm:prSet>
      <dgm:spPr/>
    </dgm:pt>
    <dgm:pt modelId="{ABF5DD77-A434-40D1-B249-C5301BE1F4F8}" type="pres">
      <dgm:prSet presAssocID="{A15BFE76-5413-4DBB-99B6-16110223C9AE}" presName="Parent" presStyleLbl="revTx" presStyleIdx="5" presStyleCnt="6">
        <dgm:presLayoutVars>
          <dgm:chMax val="1"/>
          <dgm:chPref val="1"/>
          <dgm:bulletEnabled val="1"/>
        </dgm:presLayoutVars>
      </dgm:prSet>
      <dgm:spPr/>
    </dgm:pt>
  </dgm:ptLst>
  <dgm:cxnLst>
    <dgm:cxn modelId="{FA045024-8450-4E1A-B1DA-5F019FCB7141}" srcId="{D2A14E4B-2666-4769-84DC-01548AF855F0}" destId="{80328B30-1C34-4F1A-A7F0-E8CBFBDC7B90}" srcOrd="0" destOrd="0" parTransId="{7A822587-0FF7-408B-964E-CC57B1C83DB4}" sibTransId="{71B69AE5-0573-4BA9-A901-0EA62596239F}"/>
    <dgm:cxn modelId="{8D99DA26-A5D1-4E97-AA1F-D34E1C5C9C88}" srcId="{6B317F8C-1FA8-4177-AF0F-0214DFE98822}" destId="{73383F67-6A5F-4CDA-AF8A-41A6B38CFDC8}" srcOrd="0" destOrd="0" parTransId="{8D00F8C5-96D1-4AAD-9D94-16FE5F517AE8}" sibTransId="{AD918963-0078-45FC-A19F-2543A665F7EF}"/>
    <dgm:cxn modelId="{6303DE59-0DB7-4C0A-A1B9-A997E7192AD4}" type="presOf" srcId="{80328B30-1C34-4F1A-A7F0-E8CBFBDC7B90}" destId="{DCEEE06B-1F38-4697-BE8F-CEB3B9DCB02C}" srcOrd="0" destOrd="0" presId="urn:microsoft.com/office/officeart/2008/layout/IncreasingCircleProcess"/>
    <dgm:cxn modelId="{909AB88C-BF2C-47B2-952F-664486F24F7E}" type="presOf" srcId="{49F50DDF-5577-405B-A8BD-A74B2EA866A7}" destId="{A460F33B-B4F2-46A2-86CB-161DB580BC23}" srcOrd="0" destOrd="0" presId="urn:microsoft.com/office/officeart/2008/layout/IncreasingCircleProcess"/>
    <dgm:cxn modelId="{BEBCEF97-8E96-4CB0-8AB2-E039354109B6}" srcId="{49F50DDF-5577-405B-A8BD-A74B2EA866A7}" destId="{D2A14E4B-2666-4769-84DC-01548AF855F0}" srcOrd="0" destOrd="0" parTransId="{41EC010A-277C-40FF-AAAA-983A7B7A7558}" sibTransId="{9179F361-32FE-4EA0-9D4D-1B2405417DCE}"/>
    <dgm:cxn modelId="{4B61CC9D-C0A2-4E5B-9600-920E33A2EB59}" srcId="{A15BFE76-5413-4DBB-99B6-16110223C9AE}" destId="{D60AACC2-A36C-43DE-9490-7B7F80A2CC75}" srcOrd="0" destOrd="0" parTransId="{46CF753E-2B60-4322-A554-C0D7D7AA69B3}" sibTransId="{A3C651AD-14D7-40C7-9D9B-1FD54BC88DA4}"/>
    <dgm:cxn modelId="{702F40A7-0A28-4776-8A69-3804FAFD68C8}" srcId="{49F50DDF-5577-405B-A8BD-A74B2EA866A7}" destId="{6B317F8C-1FA8-4177-AF0F-0214DFE98822}" srcOrd="1" destOrd="0" parTransId="{F918ECCB-02E1-41AF-9189-69B0CC05A293}" sibTransId="{097E3659-7044-46B3-AF91-1749CF7369C8}"/>
    <dgm:cxn modelId="{54A789AC-C398-4B8F-A2B3-B197272CCE43}" type="presOf" srcId="{A15BFE76-5413-4DBB-99B6-16110223C9AE}" destId="{ABF5DD77-A434-40D1-B249-C5301BE1F4F8}" srcOrd="0" destOrd="0" presId="urn:microsoft.com/office/officeart/2008/layout/IncreasingCircleProcess"/>
    <dgm:cxn modelId="{6BFB66D1-738F-4B3B-843B-B810E77B246B}" type="presOf" srcId="{6B317F8C-1FA8-4177-AF0F-0214DFE98822}" destId="{CDFD78B2-FFD1-4EEF-9B16-E84357F8493A}" srcOrd="0" destOrd="0" presId="urn:microsoft.com/office/officeart/2008/layout/IncreasingCircleProcess"/>
    <dgm:cxn modelId="{41CFA1E5-EF17-48BD-85DD-B0B481E1AFC2}" type="presOf" srcId="{D60AACC2-A36C-43DE-9490-7B7F80A2CC75}" destId="{E9FD4BE0-F9B2-4B4C-A86D-01F4FAADFD8E}" srcOrd="0" destOrd="0" presId="urn:microsoft.com/office/officeart/2008/layout/IncreasingCircleProcess"/>
    <dgm:cxn modelId="{4C70E8F7-83E8-4B20-83AC-F03D12544D10}" type="presOf" srcId="{73383F67-6A5F-4CDA-AF8A-41A6B38CFDC8}" destId="{1D6A548C-0C6B-49F3-8C83-0C5772C316DF}" srcOrd="0" destOrd="0" presId="urn:microsoft.com/office/officeart/2008/layout/IncreasingCircleProcess"/>
    <dgm:cxn modelId="{C0DF0CF8-2B42-4D57-B060-A6DA3E2C9FB6}" type="presOf" srcId="{D2A14E4B-2666-4769-84DC-01548AF855F0}" destId="{0B1BF97B-3F02-4F7C-9D6F-266987FE37BE}" srcOrd="0" destOrd="0" presId="urn:microsoft.com/office/officeart/2008/layout/IncreasingCircleProcess"/>
    <dgm:cxn modelId="{B24E0FFC-57EF-4883-8D1C-20F6AFBCB2D4}" srcId="{49F50DDF-5577-405B-A8BD-A74B2EA866A7}" destId="{A15BFE76-5413-4DBB-99B6-16110223C9AE}" srcOrd="2" destOrd="0" parTransId="{F89603DD-A104-4FBE-858A-1D5C4E6A53DF}" sibTransId="{F2FB0DB2-50B6-4EB1-8D8D-5BC7678FD35D}"/>
    <dgm:cxn modelId="{151B19DA-09D7-474C-9E2A-2BA92731C90D}" type="presParOf" srcId="{A460F33B-B4F2-46A2-86CB-161DB580BC23}" destId="{83BE1472-C891-41FA-961D-C678071E3C2A}" srcOrd="0" destOrd="0" presId="urn:microsoft.com/office/officeart/2008/layout/IncreasingCircleProcess"/>
    <dgm:cxn modelId="{B945866C-94A1-464E-B035-53394F963307}" type="presParOf" srcId="{83BE1472-C891-41FA-961D-C678071E3C2A}" destId="{39ADC51A-EDBA-4B93-A6A9-E1E29CEB07DA}" srcOrd="0" destOrd="0" presId="urn:microsoft.com/office/officeart/2008/layout/IncreasingCircleProcess"/>
    <dgm:cxn modelId="{16757F21-D0D0-4306-817C-0983778C9C6B}" type="presParOf" srcId="{83BE1472-C891-41FA-961D-C678071E3C2A}" destId="{5A059053-4BCF-41AA-B8C2-FE92C7FF6116}" srcOrd="1" destOrd="0" presId="urn:microsoft.com/office/officeart/2008/layout/IncreasingCircleProcess"/>
    <dgm:cxn modelId="{8A0C4DEE-86C5-41E4-8363-D2B64D40CDD0}" type="presParOf" srcId="{83BE1472-C891-41FA-961D-C678071E3C2A}" destId="{DCEEE06B-1F38-4697-BE8F-CEB3B9DCB02C}" srcOrd="2" destOrd="0" presId="urn:microsoft.com/office/officeart/2008/layout/IncreasingCircleProcess"/>
    <dgm:cxn modelId="{D397D87D-912E-437D-B986-32D65FE70DDA}" type="presParOf" srcId="{83BE1472-C891-41FA-961D-C678071E3C2A}" destId="{0B1BF97B-3F02-4F7C-9D6F-266987FE37BE}" srcOrd="3" destOrd="0" presId="urn:microsoft.com/office/officeart/2008/layout/IncreasingCircleProcess"/>
    <dgm:cxn modelId="{4180E7E3-ABC5-4C73-9E05-E8D3FE09B283}" type="presParOf" srcId="{A460F33B-B4F2-46A2-86CB-161DB580BC23}" destId="{CDC029E5-29F6-4B3F-BFB4-10A61BD647DD}" srcOrd="1" destOrd="0" presId="urn:microsoft.com/office/officeart/2008/layout/IncreasingCircleProcess"/>
    <dgm:cxn modelId="{D440CA9A-A6B8-4AB0-977D-56734DD7FD43}" type="presParOf" srcId="{A460F33B-B4F2-46A2-86CB-161DB580BC23}" destId="{77B53970-AE44-42ED-8BC4-0BC84B775DF2}" srcOrd="2" destOrd="0" presId="urn:microsoft.com/office/officeart/2008/layout/IncreasingCircleProcess"/>
    <dgm:cxn modelId="{7E0F8EC7-51EE-47F0-8AA3-E43473AE2A13}" type="presParOf" srcId="{77B53970-AE44-42ED-8BC4-0BC84B775DF2}" destId="{51361F84-709E-453D-B163-276F54679348}" srcOrd="0" destOrd="0" presId="urn:microsoft.com/office/officeart/2008/layout/IncreasingCircleProcess"/>
    <dgm:cxn modelId="{62508D23-2D51-4AB9-AAB5-9A353BCCF70E}" type="presParOf" srcId="{77B53970-AE44-42ED-8BC4-0BC84B775DF2}" destId="{3DE7A44F-9FF1-42A9-B3A8-B021F34660DE}" srcOrd="1" destOrd="0" presId="urn:microsoft.com/office/officeart/2008/layout/IncreasingCircleProcess"/>
    <dgm:cxn modelId="{4ED18C64-451A-4531-B413-8C9912BA3225}" type="presParOf" srcId="{77B53970-AE44-42ED-8BC4-0BC84B775DF2}" destId="{1D6A548C-0C6B-49F3-8C83-0C5772C316DF}" srcOrd="2" destOrd="0" presId="urn:microsoft.com/office/officeart/2008/layout/IncreasingCircleProcess"/>
    <dgm:cxn modelId="{AE4FA6C1-CF29-4834-A422-AA8906059554}" type="presParOf" srcId="{77B53970-AE44-42ED-8BC4-0BC84B775DF2}" destId="{CDFD78B2-FFD1-4EEF-9B16-E84357F8493A}" srcOrd="3" destOrd="0" presId="urn:microsoft.com/office/officeart/2008/layout/IncreasingCircleProcess"/>
    <dgm:cxn modelId="{7F5E45E4-BDD2-45ED-BCC5-1422FC64230F}" type="presParOf" srcId="{A460F33B-B4F2-46A2-86CB-161DB580BC23}" destId="{9FE68190-DFCC-4489-8F8E-23FC1DE21665}" srcOrd="3" destOrd="0" presId="urn:microsoft.com/office/officeart/2008/layout/IncreasingCircleProcess"/>
    <dgm:cxn modelId="{6A52B5AD-C117-4611-B2D9-EB3B4331F7EB}" type="presParOf" srcId="{A460F33B-B4F2-46A2-86CB-161DB580BC23}" destId="{B5F41082-D9D3-40E2-8B43-94CC1B39DE88}" srcOrd="4" destOrd="0" presId="urn:microsoft.com/office/officeart/2008/layout/IncreasingCircleProcess"/>
    <dgm:cxn modelId="{CA7A93FE-EA08-4D69-9CD0-D9EBF0FA10B6}" type="presParOf" srcId="{B5F41082-D9D3-40E2-8B43-94CC1B39DE88}" destId="{BB125964-FFE9-42E3-8B80-F297D47006D1}" srcOrd="0" destOrd="0" presId="urn:microsoft.com/office/officeart/2008/layout/IncreasingCircleProcess"/>
    <dgm:cxn modelId="{1AA78537-E6E1-4179-BBE6-9973B59D524F}" type="presParOf" srcId="{B5F41082-D9D3-40E2-8B43-94CC1B39DE88}" destId="{A3975A85-3AFF-45D8-90B2-B6AD72C228EA}" srcOrd="1" destOrd="0" presId="urn:microsoft.com/office/officeart/2008/layout/IncreasingCircleProcess"/>
    <dgm:cxn modelId="{794C5DE5-C754-4318-8170-2B212F8C26E8}" type="presParOf" srcId="{B5F41082-D9D3-40E2-8B43-94CC1B39DE88}" destId="{E9FD4BE0-F9B2-4B4C-A86D-01F4FAADFD8E}" srcOrd="2" destOrd="0" presId="urn:microsoft.com/office/officeart/2008/layout/IncreasingCircleProcess"/>
    <dgm:cxn modelId="{C1FCE68D-D658-4935-8F5A-2806973A15E4}" type="presParOf" srcId="{B5F41082-D9D3-40E2-8B43-94CC1B39DE88}" destId="{ABF5DD77-A434-40D1-B249-C5301BE1F4F8}"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2475BF-88F3-43A9-9C3D-EDD2ECD5EF3D}"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IN"/>
        </a:p>
      </dgm:t>
    </dgm:pt>
    <dgm:pt modelId="{30584B50-5966-4620-AE9F-BE252ADBE624}">
      <dgm:prSet phldrT="[Text]"/>
      <dgm:spPr/>
      <dgm:t>
        <a:bodyPr/>
        <a:lstStyle/>
        <a:p>
          <a:r>
            <a:rPr lang="en-US" dirty="0">
              <a:solidFill>
                <a:schemeClr val="tx1"/>
              </a:solidFill>
            </a:rPr>
            <a:t>Creates something new</a:t>
          </a:r>
          <a:endParaRPr lang="en-IN" dirty="0">
            <a:solidFill>
              <a:schemeClr val="tx1"/>
            </a:solidFill>
          </a:endParaRPr>
        </a:p>
      </dgm:t>
    </dgm:pt>
    <dgm:pt modelId="{009391DC-E9DF-4210-A3E4-806323B0D21D}" type="parTrans" cxnId="{10DDAE5F-487E-4295-998A-04762C9305F2}">
      <dgm:prSet/>
      <dgm:spPr/>
      <dgm:t>
        <a:bodyPr/>
        <a:lstStyle/>
        <a:p>
          <a:endParaRPr lang="en-IN">
            <a:solidFill>
              <a:schemeClr val="tx1"/>
            </a:solidFill>
          </a:endParaRPr>
        </a:p>
      </dgm:t>
    </dgm:pt>
    <dgm:pt modelId="{884FB6B5-9767-4D77-B791-BF1EF8CD4389}" type="sibTrans" cxnId="{10DDAE5F-487E-4295-998A-04762C9305F2}">
      <dgm:prSet/>
      <dgm:spPr/>
      <dgm:t>
        <a:bodyPr/>
        <a:lstStyle/>
        <a:p>
          <a:endParaRPr lang="en-IN">
            <a:solidFill>
              <a:schemeClr val="tx1"/>
            </a:solidFill>
          </a:endParaRPr>
        </a:p>
      </dgm:t>
    </dgm:pt>
    <dgm:pt modelId="{4F886C78-EDA7-43EF-8803-A8EB2AA257EE}">
      <dgm:prSet phldrT="[Text]"/>
      <dgm:spPr/>
      <dgm:t>
        <a:bodyPr/>
        <a:lstStyle/>
        <a:p>
          <a:r>
            <a:rPr lang="en-US" dirty="0">
              <a:solidFill>
                <a:schemeClr val="tx1"/>
              </a:solidFill>
            </a:rPr>
            <a:t>Searches new opportunities</a:t>
          </a:r>
          <a:endParaRPr lang="en-IN" dirty="0">
            <a:solidFill>
              <a:schemeClr val="tx1"/>
            </a:solidFill>
          </a:endParaRPr>
        </a:p>
      </dgm:t>
    </dgm:pt>
    <dgm:pt modelId="{199B5F0F-062A-43B1-B699-ED4369D8D20D}" type="parTrans" cxnId="{5EBD767A-5EA8-4DEB-A602-0FF02850AFDC}">
      <dgm:prSet/>
      <dgm:spPr/>
      <dgm:t>
        <a:bodyPr/>
        <a:lstStyle/>
        <a:p>
          <a:endParaRPr lang="en-IN">
            <a:solidFill>
              <a:schemeClr val="tx1"/>
            </a:solidFill>
          </a:endParaRPr>
        </a:p>
      </dgm:t>
    </dgm:pt>
    <dgm:pt modelId="{30041E21-AFDD-446F-85B3-55895930FC20}" type="sibTrans" cxnId="{5EBD767A-5EA8-4DEB-A602-0FF02850AFDC}">
      <dgm:prSet/>
      <dgm:spPr/>
      <dgm:t>
        <a:bodyPr/>
        <a:lstStyle/>
        <a:p>
          <a:endParaRPr lang="en-IN">
            <a:solidFill>
              <a:schemeClr val="tx1"/>
            </a:solidFill>
          </a:endParaRPr>
        </a:p>
      </dgm:t>
    </dgm:pt>
    <dgm:pt modelId="{770F5742-5CDD-4EC0-91CE-1B2C2ACF35C2}">
      <dgm:prSet phldrT="[Text]"/>
      <dgm:spPr/>
      <dgm:t>
        <a:bodyPr/>
        <a:lstStyle/>
        <a:p>
          <a:r>
            <a:rPr lang="en-US" dirty="0">
              <a:solidFill>
                <a:schemeClr val="tx1"/>
              </a:solidFill>
            </a:rPr>
            <a:t>Unites factors of production</a:t>
          </a:r>
          <a:endParaRPr lang="en-IN" dirty="0">
            <a:solidFill>
              <a:schemeClr val="tx1"/>
            </a:solidFill>
          </a:endParaRPr>
        </a:p>
      </dgm:t>
    </dgm:pt>
    <dgm:pt modelId="{6C096D6C-8F63-483B-96BA-3206711B5409}" type="parTrans" cxnId="{78FFF298-5BC0-4E0D-B6DA-69CCD8896B22}">
      <dgm:prSet/>
      <dgm:spPr/>
      <dgm:t>
        <a:bodyPr/>
        <a:lstStyle/>
        <a:p>
          <a:endParaRPr lang="en-IN">
            <a:solidFill>
              <a:schemeClr val="tx1"/>
            </a:solidFill>
          </a:endParaRPr>
        </a:p>
      </dgm:t>
    </dgm:pt>
    <dgm:pt modelId="{AFC98F9E-BE21-4495-BBF4-838149FB2283}" type="sibTrans" cxnId="{78FFF298-5BC0-4E0D-B6DA-69CCD8896B22}">
      <dgm:prSet/>
      <dgm:spPr/>
      <dgm:t>
        <a:bodyPr/>
        <a:lstStyle/>
        <a:p>
          <a:endParaRPr lang="en-IN">
            <a:solidFill>
              <a:schemeClr val="tx1"/>
            </a:solidFill>
          </a:endParaRPr>
        </a:p>
      </dgm:t>
    </dgm:pt>
    <dgm:pt modelId="{FFC0A5D4-29E9-4BF2-9E35-E37439B2EF82}">
      <dgm:prSet phldrT="[Text]"/>
      <dgm:spPr/>
      <dgm:t>
        <a:bodyPr/>
        <a:lstStyle/>
        <a:p>
          <a:r>
            <a:rPr lang="en-US" dirty="0">
              <a:solidFill>
                <a:schemeClr val="tx1"/>
              </a:solidFill>
            </a:rPr>
            <a:t>Innovation</a:t>
          </a:r>
          <a:endParaRPr lang="en-IN" dirty="0">
            <a:solidFill>
              <a:schemeClr val="tx1"/>
            </a:solidFill>
          </a:endParaRPr>
        </a:p>
      </dgm:t>
    </dgm:pt>
    <dgm:pt modelId="{19AF0199-1955-4FE6-8944-0234E8B2D5F6}" type="parTrans" cxnId="{433304F9-D4E2-4B5B-85F8-CDF5CF896053}">
      <dgm:prSet/>
      <dgm:spPr/>
      <dgm:t>
        <a:bodyPr/>
        <a:lstStyle/>
        <a:p>
          <a:endParaRPr lang="en-IN">
            <a:solidFill>
              <a:schemeClr val="tx1"/>
            </a:solidFill>
          </a:endParaRPr>
        </a:p>
      </dgm:t>
    </dgm:pt>
    <dgm:pt modelId="{1D3DF8D0-22AD-4645-81CC-056C0C045A80}" type="sibTrans" cxnId="{433304F9-D4E2-4B5B-85F8-CDF5CF896053}">
      <dgm:prSet/>
      <dgm:spPr/>
      <dgm:t>
        <a:bodyPr/>
        <a:lstStyle/>
        <a:p>
          <a:endParaRPr lang="en-IN">
            <a:solidFill>
              <a:schemeClr val="tx1"/>
            </a:solidFill>
          </a:endParaRPr>
        </a:p>
      </dgm:t>
    </dgm:pt>
    <dgm:pt modelId="{0E005260-5E1B-4822-9833-42EC41A53AC3}">
      <dgm:prSet phldrT="[Text]"/>
      <dgm:spPr/>
      <dgm:t>
        <a:bodyPr/>
        <a:lstStyle/>
        <a:p>
          <a:r>
            <a:rPr lang="en-US" dirty="0">
              <a:solidFill>
                <a:schemeClr val="tx1"/>
              </a:solidFill>
            </a:rPr>
            <a:t>Skill and Far sightedness</a:t>
          </a:r>
          <a:endParaRPr lang="en-IN" dirty="0">
            <a:solidFill>
              <a:schemeClr val="tx1"/>
            </a:solidFill>
          </a:endParaRPr>
        </a:p>
      </dgm:t>
    </dgm:pt>
    <dgm:pt modelId="{74FD068C-8937-43A5-BD0A-4D7D35A39EE8}" type="parTrans" cxnId="{094ED8A6-9C76-4866-9B4F-4167CFFB6452}">
      <dgm:prSet/>
      <dgm:spPr/>
      <dgm:t>
        <a:bodyPr/>
        <a:lstStyle/>
        <a:p>
          <a:endParaRPr lang="en-IN">
            <a:solidFill>
              <a:schemeClr val="tx1"/>
            </a:solidFill>
          </a:endParaRPr>
        </a:p>
      </dgm:t>
    </dgm:pt>
    <dgm:pt modelId="{5461B6DB-31A3-40C6-B9F4-20DB1C7FA320}" type="sibTrans" cxnId="{094ED8A6-9C76-4866-9B4F-4167CFFB6452}">
      <dgm:prSet/>
      <dgm:spPr/>
      <dgm:t>
        <a:bodyPr/>
        <a:lstStyle/>
        <a:p>
          <a:endParaRPr lang="en-IN">
            <a:solidFill>
              <a:schemeClr val="tx1"/>
            </a:solidFill>
          </a:endParaRPr>
        </a:p>
      </dgm:t>
    </dgm:pt>
    <dgm:pt modelId="{CB4DC0E0-5300-4BFD-9A8A-41C698AD71E1}">
      <dgm:prSet/>
      <dgm:spPr/>
      <dgm:t>
        <a:bodyPr/>
        <a:lstStyle/>
        <a:p>
          <a:r>
            <a:rPr lang="en-US" dirty="0">
              <a:solidFill>
                <a:schemeClr val="tx1"/>
              </a:solidFill>
            </a:rPr>
            <a:t>Takes risks</a:t>
          </a:r>
          <a:endParaRPr lang="en-IN" dirty="0">
            <a:solidFill>
              <a:schemeClr val="tx1"/>
            </a:solidFill>
          </a:endParaRPr>
        </a:p>
      </dgm:t>
    </dgm:pt>
    <dgm:pt modelId="{74AB768C-EE3F-4F22-B61F-B3D5B5DD080F}" type="parTrans" cxnId="{4321E7CA-5C9C-488F-A569-3ACC4850A326}">
      <dgm:prSet/>
      <dgm:spPr/>
      <dgm:t>
        <a:bodyPr/>
        <a:lstStyle/>
        <a:p>
          <a:endParaRPr lang="en-IN">
            <a:solidFill>
              <a:schemeClr val="tx1"/>
            </a:solidFill>
          </a:endParaRPr>
        </a:p>
      </dgm:t>
    </dgm:pt>
    <dgm:pt modelId="{6E92602D-B106-4CC3-B35F-A872D10BBD5B}" type="sibTrans" cxnId="{4321E7CA-5C9C-488F-A569-3ACC4850A326}">
      <dgm:prSet/>
      <dgm:spPr/>
      <dgm:t>
        <a:bodyPr/>
        <a:lstStyle/>
        <a:p>
          <a:endParaRPr lang="en-IN">
            <a:solidFill>
              <a:schemeClr val="tx1"/>
            </a:solidFill>
          </a:endParaRPr>
        </a:p>
      </dgm:t>
    </dgm:pt>
    <dgm:pt modelId="{0CDD3A8D-2E0C-4558-87EB-CDD99AB3202B}" type="pres">
      <dgm:prSet presAssocID="{DD2475BF-88F3-43A9-9C3D-EDD2ECD5EF3D}" presName="diagram" presStyleCnt="0">
        <dgm:presLayoutVars>
          <dgm:dir/>
          <dgm:resizeHandles val="exact"/>
        </dgm:presLayoutVars>
      </dgm:prSet>
      <dgm:spPr/>
    </dgm:pt>
    <dgm:pt modelId="{5704C7AC-82EA-491E-BD4F-1CC1A706EAF8}" type="pres">
      <dgm:prSet presAssocID="{30584B50-5966-4620-AE9F-BE252ADBE624}" presName="node" presStyleLbl="node1" presStyleIdx="0" presStyleCnt="6">
        <dgm:presLayoutVars>
          <dgm:bulletEnabled val="1"/>
        </dgm:presLayoutVars>
      </dgm:prSet>
      <dgm:spPr/>
    </dgm:pt>
    <dgm:pt modelId="{0A69D3E6-FC2C-4B40-AC4B-D3B7DB3CE391}" type="pres">
      <dgm:prSet presAssocID="{884FB6B5-9767-4D77-B791-BF1EF8CD4389}" presName="sibTrans" presStyleCnt="0"/>
      <dgm:spPr/>
    </dgm:pt>
    <dgm:pt modelId="{AFA69F45-F135-49F1-912A-573044547B6C}" type="pres">
      <dgm:prSet presAssocID="{4F886C78-EDA7-43EF-8803-A8EB2AA257EE}" presName="node" presStyleLbl="node1" presStyleIdx="1" presStyleCnt="6">
        <dgm:presLayoutVars>
          <dgm:bulletEnabled val="1"/>
        </dgm:presLayoutVars>
      </dgm:prSet>
      <dgm:spPr/>
    </dgm:pt>
    <dgm:pt modelId="{A6594518-B1C1-497E-8FC7-8B4CB3B88457}" type="pres">
      <dgm:prSet presAssocID="{30041E21-AFDD-446F-85B3-55895930FC20}" presName="sibTrans" presStyleCnt="0"/>
      <dgm:spPr/>
    </dgm:pt>
    <dgm:pt modelId="{6109DAF2-18CD-49B1-8A94-16812D220130}" type="pres">
      <dgm:prSet presAssocID="{CB4DC0E0-5300-4BFD-9A8A-41C698AD71E1}" presName="node" presStyleLbl="node1" presStyleIdx="2" presStyleCnt="6">
        <dgm:presLayoutVars>
          <dgm:bulletEnabled val="1"/>
        </dgm:presLayoutVars>
      </dgm:prSet>
      <dgm:spPr/>
    </dgm:pt>
    <dgm:pt modelId="{C95F355A-4FD1-439E-9396-5DFD561995DA}" type="pres">
      <dgm:prSet presAssocID="{6E92602D-B106-4CC3-B35F-A872D10BBD5B}" presName="sibTrans" presStyleCnt="0"/>
      <dgm:spPr/>
    </dgm:pt>
    <dgm:pt modelId="{89688FE1-5289-49FA-916A-27BC569CEB2B}" type="pres">
      <dgm:prSet presAssocID="{770F5742-5CDD-4EC0-91CE-1B2C2ACF35C2}" presName="node" presStyleLbl="node1" presStyleIdx="3" presStyleCnt="6">
        <dgm:presLayoutVars>
          <dgm:bulletEnabled val="1"/>
        </dgm:presLayoutVars>
      </dgm:prSet>
      <dgm:spPr/>
    </dgm:pt>
    <dgm:pt modelId="{D2AEB497-CA1B-4547-9C52-A6BFC9B83F25}" type="pres">
      <dgm:prSet presAssocID="{AFC98F9E-BE21-4495-BBF4-838149FB2283}" presName="sibTrans" presStyleCnt="0"/>
      <dgm:spPr/>
    </dgm:pt>
    <dgm:pt modelId="{8C88AAD4-4E2C-4F2C-942A-8616A3296071}" type="pres">
      <dgm:prSet presAssocID="{FFC0A5D4-29E9-4BF2-9E35-E37439B2EF82}" presName="node" presStyleLbl="node1" presStyleIdx="4" presStyleCnt="6">
        <dgm:presLayoutVars>
          <dgm:bulletEnabled val="1"/>
        </dgm:presLayoutVars>
      </dgm:prSet>
      <dgm:spPr/>
    </dgm:pt>
    <dgm:pt modelId="{02E1CA6A-ADA2-46A7-9BD0-45C00D5CD051}" type="pres">
      <dgm:prSet presAssocID="{1D3DF8D0-22AD-4645-81CC-056C0C045A80}" presName="sibTrans" presStyleCnt="0"/>
      <dgm:spPr/>
    </dgm:pt>
    <dgm:pt modelId="{1D91495C-EB44-43A8-9868-C2D579E0F3D4}" type="pres">
      <dgm:prSet presAssocID="{0E005260-5E1B-4822-9833-42EC41A53AC3}" presName="node" presStyleLbl="node1" presStyleIdx="5" presStyleCnt="6">
        <dgm:presLayoutVars>
          <dgm:bulletEnabled val="1"/>
        </dgm:presLayoutVars>
      </dgm:prSet>
      <dgm:spPr/>
    </dgm:pt>
  </dgm:ptLst>
  <dgm:cxnLst>
    <dgm:cxn modelId="{7A611104-2EBF-46A1-9AF4-A096C651F00C}" type="presOf" srcId="{0E005260-5E1B-4822-9833-42EC41A53AC3}" destId="{1D91495C-EB44-43A8-9868-C2D579E0F3D4}" srcOrd="0" destOrd="0" presId="urn:microsoft.com/office/officeart/2005/8/layout/default"/>
    <dgm:cxn modelId="{1E89953D-3204-48C3-B97F-4A44133489D3}" type="presOf" srcId="{DD2475BF-88F3-43A9-9C3D-EDD2ECD5EF3D}" destId="{0CDD3A8D-2E0C-4558-87EB-CDD99AB3202B}" srcOrd="0" destOrd="0" presId="urn:microsoft.com/office/officeart/2005/8/layout/default"/>
    <dgm:cxn modelId="{10DDAE5F-487E-4295-998A-04762C9305F2}" srcId="{DD2475BF-88F3-43A9-9C3D-EDD2ECD5EF3D}" destId="{30584B50-5966-4620-AE9F-BE252ADBE624}" srcOrd="0" destOrd="0" parTransId="{009391DC-E9DF-4210-A3E4-806323B0D21D}" sibTransId="{884FB6B5-9767-4D77-B791-BF1EF8CD4389}"/>
    <dgm:cxn modelId="{E0E76B74-6464-4974-BEC6-6CE43E7CA2C9}" type="presOf" srcId="{770F5742-5CDD-4EC0-91CE-1B2C2ACF35C2}" destId="{89688FE1-5289-49FA-916A-27BC569CEB2B}" srcOrd="0" destOrd="0" presId="urn:microsoft.com/office/officeart/2005/8/layout/default"/>
    <dgm:cxn modelId="{5EBD767A-5EA8-4DEB-A602-0FF02850AFDC}" srcId="{DD2475BF-88F3-43A9-9C3D-EDD2ECD5EF3D}" destId="{4F886C78-EDA7-43EF-8803-A8EB2AA257EE}" srcOrd="1" destOrd="0" parTransId="{199B5F0F-062A-43B1-B699-ED4369D8D20D}" sibTransId="{30041E21-AFDD-446F-85B3-55895930FC20}"/>
    <dgm:cxn modelId="{78FFF298-5BC0-4E0D-B6DA-69CCD8896B22}" srcId="{DD2475BF-88F3-43A9-9C3D-EDD2ECD5EF3D}" destId="{770F5742-5CDD-4EC0-91CE-1B2C2ACF35C2}" srcOrd="3" destOrd="0" parTransId="{6C096D6C-8F63-483B-96BA-3206711B5409}" sibTransId="{AFC98F9E-BE21-4495-BBF4-838149FB2283}"/>
    <dgm:cxn modelId="{0148A5A6-142D-4EE5-A843-AF4139AFAEF7}" type="presOf" srcId="{4F886C78-EDA7-43EF-8803-A8EB2AA257EE}" destId="{AFA69F45-F135-49F1-912A-573044547B6C}" srcOrd="0" destOrd="0" presId="urn:microsoft.com/office/officeart/2005/8/layout/default"/>
    <dgm:cxn modelId="{094ED8A6-9C76-4866-9B4F-4167CFFB6452}" srcId="{DD2475BF-88F3-43A9-9C3D-EDD2ECD5EF3D}" destId="{0E005260-5E1B-4822-9833-42EC41A53AC3}" srcOrd="5" destOrd="0" parTransId="{74FD068C-8937-43A5-BD0A-4D7D35A39EE8}" sibTransId="{5461B6DB-31A3-40C6-B9F4-20DB1C7FA320}"/>
    <dgm:cxn modelId="{4321E7CA-5C9C-488F-A569-3ACC4850A326}" srcId="{DD2475BF-88F3-43A9-9C3D-EDD2ECD5EF3D}" destId="{CB4DC0E0-5300-4BFD-9A8A-41C698AD71E1}" srcOrd="2" destOrd="0" parTransId="{74AB768C-EE3F-4F22-B61F-B3D5B5DD080F}" sibTransId="{6E92602D-B106-4CC3-B35F-A872D10BBD5B}"/>
    <dgm:cxn modelId="{0768BCD8-6221-4890-8ACC-570CDEC9630E}" type="presOf" srcId="{CB4DC0E0-5300-4BFD-9A8A-41C698AD71E1}" destId="{6109DAF2-18CD-49B1-8A94-16812D220130}" srcOrd="0" destOrd="0" presId="urn:microsoft.com/office/officeart/2005/8/layout/default"/>
    <dgm:cxn modelId="{BEC011DB-38DF-4864-ABEB-49FE60DEA04C}" type="presOf" srcId="{30584B50-5966-4620-AE9F-BE252ADBE624}" destId="{5704C7AC-82EA-491E-BD4F-1CC1A706EAF8}" srcOrd="0" destOrd="0" presId="urn:microsoft.com/office/officeart/2005/8/layout/default"/>
    <dgm:cxn modelId="{228BEADE-FA03-4C93-99F3-0023225E76ED}" type="presOf" srcId="{FFC0A5D4-29E9-4BF2-9E35-E37439B2EF82}" destId="{8C88AAD4-4E2C-4F2C-942A-8616A3296071}" srcOrd="0" destOrd="0" presId="urn:microsoft.com/office/officeart/2005/8/layout/default"/>
    <dgm:cxn modelId="{433304F9-D4E2-4B5B-85F8-CDF5CF896053}" srcId="{DD2475BF-88F3-43A9-9C3D-EDD2ECD5EF3D}" destId="{FFC0A5D4-29E9-4BF2-9E35-E37439B2EF82}" srcOrd="4" destOrd="0" parTransId="{19AF0199-1955-4FE6-8944-0234E8B2D5F6}" sibTransId="{1D3DF8D0-22AD-4645-81CC-056C0C045A80}"/>
    <dgm:cxn modelId="{4B7B6E87-78DF-4BCB-A258-5EFB9EFA7C55}" type="presParOf" srcId="{0CDD3A8D-2E0C-4558-87EB-CDD99AB3202B}" destId="{5704C7AC-82EA-491E-BD4F-1CC1A706EAF8}" srcOrd="0" destOrd="0" presId="urn:microsoft.com/office/officeart/2005/8/layout/default"/>
    <dgm:cxn modelId="{B1840E0E-3DFD-4FBA-AA58-2EED8A985971}" type="presParOf" srcId="{0CDD3A8D-2E0C-4558-87EB-CDD99AB3202B}" destId="{0A69D3E6-FC2C-4B40-AC4B-D3B7DB3CE391}" srcOrd="1" destOrd="0" presId="urn:microsoft.com/office/officeart/2005/8/layout/default"/>
    <dgm:cxn modelId="{50FCE0DE-1BC3-4501-87EA-2DF958146DEE}" type="presParOf" srcId="{0CDD3A8D-2E0C-4558-87EB-CDD99AB3202B}" destId="{AFA69F45-F135-49F1-912A-573044547B6C}" srcOrd="2" destOrd="0" presId="urn:microsoft.com/office/officeart/2005/8/layout/default"/>
    <dgm:cxn modelId="{44DC6F6C-BE5D-4D76-9407-50742EA75FF5}" type="presParOf" srcId="{0CDD3A8D-2E0C-4558-87EB-CDD99AB3202B}" destId="{A6594518-B1C1-497E-8FC7-8B4CB3B88457}" srcOrd="3" destOrd="0" presId="urn:microsoft.com/office/officeart/2005/8/layout/default"/>
    <dgm:cxn modelId="{5448AC53-5E75-4A6A-B622-F06993B513B4}" type="presParOf" srcId="{0CDD3A8D-2E0C-4558-87EB-CDD99AB3202B}" destId="{6109DAF2-18CD-49B1-8A94-16812D220130}" srcOrd="4" destOrd="0" presId="urn:microsoft.com/office/officeart/2005/8/layout/default"/>
    <dgm:cxn modelId="{1030AC5A-5DA3-4EBC-9FBE-AFB875963C6A}" type="presParOf" srcId="{0CDD3A8D-2E0C-4558-87EB-CDD99AB3202B}" destId="{C95F355A-4FD1-439E-9396-5DFD561995DA}" srcOrd="5" destOrd="0" presId="urn:microsoft.com/office/officeart/2005/8/layout/default"/>
    <dgm:cxn modelId="{C8CF94F0-28F7-4D0A-88BA-FF682EE9C712}" type="presParOf" srcId="{0CDD3A8D-2E0C-4558-87EB-CDD99AB3202B}" destId="{89688FE1-5289-49FA-916A-27BC569CEB2B}" srcOrd="6" destOrd="0" presId="urn:microsoft.com/office/officeart/2005/8/layout/default"/>
    <dgm:cxn modelId="{D5DD57A5-3E2F-4F85-9A32-583504584A36}" type="presParOf" srcId="{0CDD3A8D-2E0C-4558-87EB-CDD99AB3202B}" destId="{D2AEB497-CA1B-4547-9C52-A6BFC9B83F25}" srcOrd="7" destOrd="0" presId="urn:microsoft.com/office/officeart/2005/8/layout/default"/>
    <dgm:cxn modelId="{307EC4BB-73A9-473F-B080-C1D82816E685}" type="presParOf" srcId="{0CDD3A8D-2E0C-4558-87EB-CDD99AB3202B}" destId="{8C88AAD4-4E2C-4F2C-942A-8616A3296071}" srcOrd="8" destOrd="0" presId="urn:microsoft.com/office/officeart/2005/8/layout/default"/>
    <dgm:cxn modelId="{F2FF11E1-F326-468C-AAA2-02D32322F438}" type="presParOf" srcId="{0CDD3A8D-2E0C-4558-87EB-CDD99AB3202B}" destId="{02E1CA6A-ADA2-46A7-9BD0-45C00D5CD051}" srcOrd="9" destOrd="0" presId="urn:microsoft.com/office/officeart/2005/8/layout/default"/>
    <dgm:cxn modelId="{65D8A32E-F9A4-4BB8-BADC-0D02F931741C}" type="presParOf" srcId="{0CDD3A8D-2E0C-4558-87EB-CDD99AB3202B}" destId="{1D91495C-EB44-43A8-9868-C2D579E0F3D4}"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3AF612-4E63-4A0F-A4BA-2E14D4D38C2E}" type="doc">
      <dgm:prSet loTypeId="urn:microsoft.com/office/officeart/2009/3/layout/PieProcess" loCatId="list" qsTypeId="urn:microsoft.com/office/officeart/2005/8/quickstyle/simple1" qsCatId="simple" csTypeId="urn:microsoft.com/office/officeart/2005/8/colors/accent1_5" csCatId="accent1" phldr="1"/>
      <dgm:spPr/>
      <dgm:t>
        <a:bodyPr/>
        <a:lstStyle/>
        <a:p>
          <a:endParaRPr lang="en-IN"/>
        </a:p>
      </dgm:t>
    </dgm:pt>
    <dgm:pt modelId="{8A52DE15-D5E6-4CAF-9F3F-E8CB09B07E6C}">
      <dgm:prSet phldrT="[Text]"/>
      <dgm:spPr/>
      <dgm:t>
        <a:bodyPr/>
        <a:lstStyle/>
        <a:p>
          <a:r>
            <a:rPr lang="en-US" dirty="0"/>
            <a:t>Risk Bearer</a:t>
          </a:r>
          <a:endParaRPr lang="en-IN" dirty="0"/>
        </a:p>
      </dgm:t>
    </dgm:pt>
    <dgm:pt modelId="{FB92818D-D95B-4CB5-8023-E8AD8B85FACB}" type="parTrans" cxnId="{4BA4D335-FDD7-4DC7-8994-24F9622C68F5}">
      <dgm:prSet/>
      <dgm:spPr/>
      <dgm:t>
        <a:bodyPr/>
        <a:lstStyle/>
        <a:p>
          <a:endParaRPr lang="en-IN"/>
        </a:p>
      </dgm:t>
    </dgm:pt>
    <dgm:pt modelId="{56968124-528B-4DFE-A56B-759E692C428F}" type="sibTrans" cxnId="{4BA4D335-FDD7-4DC7-8994-24F9622C68F5}">
      <dgm:prSet/>
      <dgm:spPr/>
      <dgm:t>
        <a:bodyPr/>
        <a:lstStyle/>
        <a:p>
          <a:endParaRPr lang="en-IN"/>
        </a:p>
      </dgm:t>
    </dgm:pt>
    <dgm:pt modelId="{54129B4E-B293-4A60-B705-B93213C42C33}">
      <dgm:prSet phldrT="[Text]"/>
      <dgm:spPr/>
      <dgm:t>
        <a:bodyPr/>
        <a:lstStyle/>
        <a:p>
          <a:r>
            <a:rPr lang="en-US" dirty="0"/>
            <a:t>1</a:t>
          </a:r>
          <a:endParaRPr lang="en-IN" dirty="0"/>
        </a:p>
      </dgm:t>
    </dgm:pt>
    <dgm:pt modelId="{ED2B773C-6E3B-4A59-8828-873558CA1619}" type="parTrans" cxnId="{BB6B63FA-F93B-43FA-B6E1-61A51573EE76}">
      <dgm:prSet/>
      <dgm:spPr/>
      <dgm:t>
        <a:bodyPr/>
        <a:lstStyle/>
        <a:p>
          <a:endParaRPr lang="en-IN"/>
        </a:p>
      </dgm:t>
    </dgm:pt>
    <dgm:pt modelId="{C92F2EBE-3381-4A07-B79F-39167A03301D}" type="sibTrans" cxnId="{BB6B63FA-F93B-43FA-B6E1-61A51573EE76}">
      <dgm:prSet/>
      <dgm:spPr/>
      <dgm:t>
        <a:bodyPr/>
        <a:lstStyle/>
        <a:p>
          <a:endParaRPr lang="en-IN"/>
        </a:p>
      </dgm:t>
    </dgm:pt>
    <dgm:pt modelId="{91D136B7-F85C-4854-811C-C30FE8B336B5}">
      <dgm:prSet phldrT="[Text]"/>
      <dgm:spPr/>
      <dgm:t>
        <a:bodyPr/>
        <a:lstStyle/>
        <a:p>
          <a:r>
            <a:rPr lang="en-US" dirty="0"/>
            <a:t>Organizer </a:t>
          </a:r>
          <a:endParaRPr lang="en-IN" dirty="0"/>
        </a:p>
      </dgm:t>
    </dgm:pt>
    <dgm:pt modelId="{DD15F6C5-547F-4D36-8AB4-50A627D7CDC4}" type="parTrans" cxnId="{14D304CC-C236-44F4-BE4F-A98D36B35600}">
      <dgm:prSet/>
      <dgm:spPr/>
      <dgm:t>
        <a:bodyPr/>
        <a:lstStyle/>
        <a:p>
          <a:endParaRPr lang="en-IN"/>
        </a:p>
      </dgm:t>
    </dgm:pt>
    <dgm:pt modelId="{54B407BA-CD38-4B11-AE11-647864188213}" type="sibTrans" cxnId="{14D304CC-C236-44F4-BE4F-A98D36B35600}">
      <dgm:prSet/>
      <dgm:spPr/>
      <dgm:t>
        <a:bodyPr/>
        <a:lstStyle/>
        <a:p>
          <a:endParaRPr lang="en-IN"/>
        </a:p>
      </dgm:t>
    </dgm:pt>
    <dgm:pt modelId="{E32F1C01-89BE-4999-8B5A-AB2CD83F52CE}">
      <dgm:prSet phldrT="[Text]"/>
      <dgm:spPr/>
      <dgm:t>
        <a:bodyPr/>
        <a:lstStyle/>
        <a:p>
          <a:r>
            <a:rPr lang="en-US" dirty="0"/>
            <a:t>2</a:t>
          </a:r>
          <a:endParaRPr lang="en-IN" dirty="0"/>
        </a:p>
      </dgm:t>
    </dgm:pt>
    <dgm:pt modelId="{472AE47C-039F-4CC0-BEC1-025A07A1709B}" type="parTrans" cxnId="{96C9347D-E6D3-4ECE-8BA8-7048B70D6B85}">
      <dgm:prSet/>
      <dgm:spPr/>
      <dgm:t>
        <a:bodyPr/>
        <a:lstStyle/>
        <a:p>
          <a:endParaRPr lang="en-IN"/>
        </a:p>
      </dgm:t>
    </dgm:pt>
    <dgm:pt modelId="{0C8BDB8F-5F41-45D1-B64A-1164F144ADCE}" type="sibTrans" cxnId="{96C9347D-E6D3-4ECE-8BA8-7048B70D6B85}">
      <dgm:prSet/>
      <dgm:spPr/>
      <dgm:t>
        <a:bodyPr/>
        <a:lstStyle/>
        <a:p>
          <a:endParaRPr lang="en-IN"/>
        </a:p>
      </dgm:t>
    </dgm:pt>
    <dgm:pt modelId="{69D50734-78D8-474E-96ED-311C5ED1F10F}">
      <dgm:prSet phldrT="[Text]"/>
      <dgm:spPr/>
      <dgm:t>
        <a:bodyPr/>
        <a:lstStyle/>
        <a:p>
          <a:r>
            <a:rPr lang="en-US" dirty="0"/>
            <a:t>Innovator</a:t>
          </a:r>
          <a:endParaRPr lang="en-IN" dirty="0"/>
        </a:p>
      </dgm:t>
    </dgm:pt>
    <dgm:pt modelId="{E7D32DD5-3FEA-485B-B98A-366795FD5036}" type="parTrans" cxnId="{463EA845-60BE-4EB0-A3C5-01CE7015A567}">
      <dgm:prSet/>
      <dgm:spPr/>
      <dgm:t>
        <a:bodyPr/>
        <a:lstStyle/>
        <a:p>
          <a:endParaRPr lang="en-IN"/>
        </a:p>
      </dgm:t>
    </dgm:pt>
    <dgm:pt modelId="{F43B8ACF-9B86-4899-AA06-7D2EBCD5A2FD}" type="sibTrans" cxnId="{463EA845-60BE-4EB0-A3C5-01CE7015A567}">
      <dgm:prSet/>
      <dgm:spPr/>
      <dgm:t>
        <a:bodyPr/>
        <a:lstStyle/>
        <a:p>
          <a:endParaRPr lang="en-IN"/>
        </a:p>
      </dgm:t>
    </dgm:pt>
    <dgm:pt modelId="{4ABCB757-A045-4FBE-AE7F-D44AEEABCE5F}">
      <dgm:prSet phldrT="[Text]"/>
      <dgm:spPr/>
      <dgm:t>
        <a:bodyPr/>
        <a:lstStyle/>
        <a:p>
          <a:r>
            <a:rPr lang="en-US" dirty="0"/>
            <a:t>3</a:t>
          </a:r>
          <a:endParaRPr lang="en-IN" dirty="0"/>
        </a:p>
      </dgm:t>
    </dgm:pt>
    <dgm:pt modelId="{52BDE42C-DAFC-4A62-A9E6-406FB31F5BD2}" type="parTrans" cxnId="{38637D52-F5ED-4B17-ADF7-94A5922A44E6}">
      <dgm:prSet/>
      <dgm:spPr/>
      <dgm:t>
        <a:bodyPr/>
        <a:lstStyle/>
        <a:p>
          <a:endParaRPr lang="en-IN"/>
        </a:p>
      </dgm:t>
    </dgm:pt>
    <dgm:pt modelId="{71CD28D8-45E6-41F8-BF6E-D6443A9D9EE9}" type="sibTrans" cxnId="{38637D52-F5ED-4B17-ADF7-94A5922A44E6}">
      <dgm:prSet/>
      <dgm:spPr/>
      <dgm:t>
        <a:bodyPr/>
        <a:lstStyle/>
        <a:p>
          <a:endParaRPr lang="en-IN"/>
        </a:p>
      </dgm:t>
    </dgm:pt>
    <dgm:pt modelId="{8294B8EE-13D2-4ADA-8564-9163C8B196B6}" type="pres">
      <dgm:prSet presAssocID="{033AF612-4E63-4A0F-A4BA-2E14D4D38C2E}" presName="Name0" presStyleCnt="0">
        <dgm:presLayoutVars>
          <dgm:chMax val="7"/>
          <dgm:chPref val="7"/>
          <dgm:dir/>
          <dgm:animOne val="branch"/>
          <dgm:animLvl val="lvl"/>
        </dgm:presLayoutVars>
      </dgm:prSet>
      <dgm:spPr/>
    </dgm:pt>
    <dgm:pt modelId="{AA14F430-373F-4200-BECA-78176664A21F}" type="pres">
      <dgm:prSet presAssocID="{8A52DE15-D5E6-4CAF-9F3F-E8CB09B07E6C}" presName="ParentComposite" presStyleCnt="0"/>
      <dgm:spPr/>
    </dgm:pt>
    <dgm:pt modelId="{7361E486-2E28-4068-B0B1-87A80A776A05}" type="pres">
      <dgm:prSet presAssocID="{8A52DE15-D5E6-4CAF-9F3F-E8CB09B07E6C}" presName="Chord" presStyleLbl="bgShp" presStyleIdx="0" presStyleCnt="3"/>
      <dgm:spPr/>
    </dgm:pt>
    <dgm:pt modelId="{7D9B56A4-81FD-442A-ACA9-EACAB8DC0398}" type="pres">
      <dgm:prSet presAssocID="{8A52DE15-D5E6-4CAF-9F3F-E8CB09B07E6C}" presName="Pie" presStyleLbl="alignNode1" presStyleIdx="0" presStyleCnt="3"/>
      <dgm:spPr/>
    </dgm:pt>
    <dgm:pt modelId="{6CC3CA59-66AE-4F5C-B684-03C6D8D5E1FC}" type="pres">
      <dgm:prSet presAssocID="{8A52DE15-D5E6-4CAF-9F3F-E8CB09B07E6C}" presName="Parent" presStyleLbl="revTx" presStyleIdx="0" presStyleCnt="6">
        <dgm:presLayoutVars>
          <dgm:chMax val="1"/>
          <dgm:chPref val="1"/>
          <dgm:bulletEnabled val="1"/>
        </dgm:presLayoutVars>
      </dgm:prSet>
      <dgm:spPr/>
    </dgm:pt>
    <dgm:pt modelId="{21DB7465-DBA4-42DC-BD14-AFCBF0028438}" type="pres">
      <dgm:prSet presAssocID="{C92F2EBE-3381-4A07-B79F-39167A03301D}" presName="negSibTrans" presStyleCnt="0"/>
      <dgm:spPr/>
    </dgm:pt>
    <dgm:pt modelId="{898E37CA-9904-43CC-8F36-FD9E4EE70B37}" type="pres">
      <dgm:prSet presAssocID="{8A52DE15-D5E6-4CAF-9F3F-E8CB09B07E6C}" presName="composite" presStyleCnt="0"/>
      <dgm:spPr/>
    </dgm:pt>
    <dgm:pt modelId="{0AE35DBB-8266-45E0-AE72-14299FBC8B3E}" type="pres">
      <dgm:prSet presAssocID="{8A52DE15-D5E6-4CAF-9F3F-E8CB09B07E6C}" presName="Child" presStyleLbl="revTx" presStyleIdx="1" presStyleCnt="6">
        <dgm:presLayoutVars>
          <dgm:chMax val="0"/>
          <dgm:chPref val="0"/>
          <dgm:bulletEnabled val="1"/>
        </dgm:presLayoutVars>
      </dgm:prSet>
      <dgm:spPr/>
    </dgm:pt>
    <dgm:pt modelId="{F6929A5B-312E-4200-866D-6EB3040B8F02}" type="pres">
      <dgm:prSet presAssocID="{56968124-528B-4DFE-A56B-759E692C428F}" presName="sibTrans" presStyleCnt="0"/>
      <dgm:spPr/>
    </dgm:pt>
    <dgm:pt modelId="{21337710-2809-4AB7-A2F1-180F653F0BB6}" type="pres">
      <dgm:prSet presAssocID="{91D136B7-F85C-4854-811C-C30FE8B336B5}" presName="ParentComposite" presStyleCnt="0"/>
      <dgm:spPr/>
    </dgm:pt>
    <dgm:pt modelId="{013031C2-82E8-45FC-AECB-208B87034028}" type="pres">
      <dgm:prSet presAssocID="{91D136B7-F85C-4854-811C-C30FE8B336B5}" presName="Chord" presStyleLbl="bgShp" presStyleIdx="1" presStyleCnt="3"/>
      <dgm:spPr/>
    </dgm:pt>
    <dgm:pt modelId="{DCCFF43B-0987-4CDF-9A01-36046014DF4D}" type="pres">
      <dgm:prSet presAssocID="{91D136B7-F85C-4854-811C-C30FE8B336B5}" presName="Pie" presStyleLbl="alignNode1" presStyleIdx="1" presStyleCnt="3"/>
      <dgm:spPr/>
    </dgm:pt>
    <dgm:pt modelId="{435FD473-E2FA-4944-B2E0-C2D4BBA09F10}" type="pres">
      <dgm:prSet presAssocID="{91D136B7-F85C-4854-811C-C30FE8B336B5}" presName="Parent" presStyleLbl="revTx" presStyleIdx="2" presStyleCnt="6">
        <dgm:presLayoutVars>
          <dgm:chMax val="1"/>
          <dgm:chPref val="1"/>
          <dgm:bulletEnabled val="1"/>
        </dgm:presLayoutVars>
      </dgm:prSet>
      <dgm:spPr/>
    </dgm:pt>
    <dgm:pt modelId="{7129DA1D-1850-416F-9B2E-FCADA1F06F09}" type="pres">
      <dgm:prSet presAssocID="{0C8BDB8F-5F41-45D1-B64A-1164F144ADCE}" presName="negSibTrans" presStyleCnt="0"/>
      <dgm:spPr/>
    </dgm:pt>
    <dgm:pt modelId="{41CD412A-7605-47CD-A6A9-16A8797DC703}" type="pres">
      <dgm:prSet presAssocID="{91D136B7-F85C-4854-811C-C30FE8B336B5}" presName="composite" presStyleCnt="0"/>
      <dgm:spPr/>
    </dgm:pt>
    <dgm:pt modelId="{3458820A-7068-47C9-8EC3-16C9AC33A418}" type="pres">
      <dgm:prSet presAssocID="{91D136B7-F85C-4854-811C-C30FE8B336B5}" presName="Child" presStyleLbl="revTx" presStyleIdx="3" presStyleCnt="6">
        <dgm:presLayoutVars>
          <dgm:chMax val="0"/>
          <dgm:chPref val="0"/>
          <dgm:bulletEnabled val="1"/>
        </dgm:presLayoutVars>
      </dgm:prSet>
      <dgm:spPr/>
    </dgm:pt>
    <dgm:pt modelId="{7CB02B1F-16C0-4BE9-BB2A-C525244B5F4E}" type="pres">
      <dgm:prSet presAssocID="{54B407BA-CD38-4B11-AE11-647864188213}" presName="sibTrans" presStyleCnt="0"/>
      <dgm:spPr/>
    </dgm:pt>
    <dgm:pt modelId="{05EFA463-251D-4DA1-A8E9-4FF9D8E99301}" type="pres">
      <dgm:prSet presAssocID="{69D50734-78D8-474E-96ED-311C5ED1F10F}" presName="ParentComposite" presStyleCnt="0"/>
      <dgm:spPr/>
    </dgm:pt>
    <dgm:pt modelId="{070E51D8-8846-4195-87A2-F8C50579E594}" type="pres">
      <dgm:prSet presAssocID="{69D50734-78D8-474E-96ED-311C5ED1F10F}" presName="Chord" presStyleLbl="bgShp" presStyleIdx="2" presStyleCnt="3"/>
      <dgm:spPr/>
    </dgm:pt>
    <dgm:pt modelId="{78ADCC0A-FD72-4554-9F3B-F47B687A177E}" type="pres">
      <dgm:prSet presAssocID="{69D50734-78D8-474E-96ED-311C5ED1F10F}" presName="Pie" presStyleLbl="alignNode1" presStyleIdx="2" presStyleCnt="3"/>
      <dgm:spPr/>
    </dgm:pt>
    <dgm:pt modelId="{7EBD5B47-BD3D-4C8E-8511-4105A40CEF5E}" type="pres">
      <dgm:prSet presAssocID="{69D50734-78D8-474E-96ED-311C5ED1F10F}" presName="Parent" presStyleLbl="revTx" presStyleIdx="4" presStyleCnt="6">
        <dgm:presLayoutVars>
          <dgm:chMax val="1"/>
          <dgm:chPref val="1"/>
          <dgm:bulletEnabled val="1"/>
        </dgm:presLayoutVars>
      </dgm:prSet>
      <dgm:spPr/>
    </dgm:pt>
    <dgm:pt modelId="{34AEAEFD-EC7C-41A4-B2D0-8577806B9E82}" type="pres">
      <dgm:prSet presAssocID="{71CD28D8-45E6-41F8-BF6E-D6443A9D9EE9}" presName="negSibTrans" presStyleCnt="0"/>
      <dgm:spPr/>
    </dgm:pt>
    <dgm:pt modelId="{BDEDA097-4B34-44D5-AC83-07F56EBE64BD}" type="pres">
      <dgm:prSet presAssocID="{69D50734-78D8-474E-96ED-311C5ED1F10F}" presName="composite" presStyleCnt="0"/>
      <dgm:spPr/>
    </dgm:pt>
    <dgm:pt modelId="{68812A77-0FC2-4C3D-BFBC-9CFEF852CAB2}" type="pres">
      <dgm:prSet presAssocID="{69D50734-78D8-474E-96ED-311C5ED1F10F}" presName="Child" presStyleLbl="revTx" presStyleIdx="5" presStyleCnt="6">
        <dgm:presLayoutVars>
          <dgm:chMax val="0"/>
          <dgm:chPref val="0"/>
          <dgm:bulletEnabled val="1"/>
        </dgm:presLayoutVars>
      </dgm:prSet>
      <dgm:spPr/>
    </dgm:pt>
  </dgm:ptLst>
  <dgm:cxnLst>
    <dgm:cxn modelId="{813EA20E-C9A1-4F16-A665-48BB73E449FB}" type="presOf" srcId="{8A52DE15-D5E6-4CAF-9F3F-E8CB09B07E6C}" destId="{6CC3CA59-66AE-4F5C-B684-03C6D8D5E1FC}" srcOrd="0" destOrd="0" presId="urn:microsoft.com/office/officeart/2009/3/layout/PieProcess"/>
    <dgm:cxn modelId="{4BA4D335-FDD7-4DC7-8994-24F9622C68F5}" srcId="{033AF612-4E63-4A0F-A4BA-2E14D4D38C2E}" destId="{8A52DE15-D5E6-4CAF-9F3F-E8CB09B07E6C}" srcOrd="0" destOrd="0" parTransId="{FB92818D-D95B-4CB5-8023-E8AD8B85FACB}" sibTransId="{56968124-528B-4DFE-A56B-759E692C428F}"/>
    <dgm:cxn modelId="{2BE15760-D3F9-4B41-8137-981679AEAD91}" type="presOf" srcId="{69D50734-78D8-474E-96ED-311C5ED1F10F}" destId="{7EBD5B47-BD3D-4C8E-8511-4105A40CEF5E}" srcOrd="0" destOrd="0" presId="urn:microsoft.com/office/officeart/2009/3/layout/PieProcess"/>
    <dgm:cxn modelId="{463EA845-60BE-4EB0-A3C5-01CE7015A567}" srcId="{033AF612-4E63-4A0F-A4BA-2E14D4D38C2E}" destId="{69D50734-78D8-474E-96ED-311C5ED1F10F}" srcOrd="2" destOrd="0" parTransId="{E7D32DD5-3FEA-485B-B98A-366795FD5036}" sibTransId="{F43B8ACF-9B86-4899-AA06-7D2EBCD5A2FD}"/>
    <dgm:cxn modelId="{E0F78047-7F2F-478E-8883-75C1564554D5}" type="presOf" srcId="{54129B4E-B293-4A60-B705-B93213C42C33}" destId="{0AE35DBB-8266-45E0-AE72-14299FBC8B3E}" srcOrd="0" destOrd="0" presId="urn:microsoft.com/office/officeart/2009/3/layout/PieProcess"/>
    <dgm:cxn modelId="{38637D52-F5ED-4B17-ADF7-94A5922A44E6}" srcId="{69D50734-78D8-474E-96ED-311C5ED1F10F}" destId="{4ABCB757-A045-4FBE-AE7F-D44AEEABCE5F}" srcOrd="0" destOrd="0" parTransId="{52BDE42C-DAFC-4A62-A9E6-406FB31F5BD2}" sibTransId="{71CD28D8-45E6-41F8-BF6E-D6443A9D9EE9}"/>
    <dgm:cxn modelId="{96C9347D-E6D3-4ECE-8BA8-7048B70D6B85}" srcId="{91D136B7-F85C-4854-811C-C30FE8B336B5}" destId="{E32F1C01-89BE-4999-8B5A-AB2CD83F52CE}" srcOrd="0" destOrd="0" parTransId="{472AE47C-039F-4CC0-BEC1-025A07A1709B}" sibTransId="{0C8BDB8F-5F41-45D1-B64A-1164F144ADCE}"/>
    <dgm:cxn modelId="{C21FB47F-9FFC-4D3C-8F07-CDCD7C7315D5}" type="presOf" srcId="{91D136B7-F85C-4854-811C-C30FE8B336B5}" destId="{435FD473-E2FA-4944-B2E0-C2D4BBA09F10}" srcOrd="0" destOrd="0" presId="urn:microsoft.com/office/officeart/2009/3/layout/PieProcess"/>
    <dgm:cxn modelId="{5D2BD787-61F7-46EB-811C-D5609C5085CF}" type="presOf" srcId="{4ABCB757-A045-4FBE-AE7F-D44AEEABCE5F}" destId="{68812A77-0FC2-4C3D-BFBC-9CFEF852CAB2}" srcOrd="0" destOrd="0" presId="urn:microsoft.com/office/officeart/2009/3/layout/PieProcess"/>
    <dgm:cxn modelId="{2A5328CB-12DF-4D51-AC82-9E1474FCE3E5}" type="presOf" srcId="{E32F1C01-89BE-4999-8B5A-AB2CD83F52CE}" destId="{3458820A-7068-47C9-8EC3-16C9AC33A418}" srcOrd="0" destOrd="0" presId="urn:microsoft.com/office/officeart/2009/3/layout/PieProcess"/>
    <dgm:cxn modelId="{14D304CC-C236-44F4-BE4F-A98D36B35600}" srcId="{033AF612-4E63-4A0F-A4BA-2E14D4D38C2E}" destId="{91D136B7-F85C-4854-811C-C30FE8B336B5}" srcOrd="1" destOrd="0" parTransId="{DD15F6C5-547F-4D36-8AB4-50A627D7CDC4}" sibTransId="{54B407BA-CD38-4B11-AE11-647864188213}"/>
    <dgm:cxn modelId="{D4CDC9D9-19E1-4ECF-A4F6-80712A3F1E46}" type="presOf" srcId="{033AF612-4E63-4A0F-A4BA-2E14D4D38C2E}" destId="{8294B8EE-13D2-4ADA-8564-9163C8B196B6}" srcOrd="0" destOrd="0" presId="urn:microsoft.com/office/officeart/2009/3/layout/PieProcess"/>
    <dgm:cxn modelId="{BB6B63FA-F93B-43FA-B6E1-61A51573EE76}" srcId="{8A52DE15-D5E6-4CAF-9F3F-E8CB09B07E6C}" destId="{54129B4E-B293-4A60-B705-B93213C42C33}" srcOrd="0" destOrd="0" parTransId="{ED2B773C-6E3B-4A59-8828-873558CA1619}" sibTransId="{C92F2EBE-3381-4A07-B79F-39167A03301D}"/>
    <dgm:cxn modelId="{15C4482F-C4D1-4825-92CA-044C1DB0F6FE}" type="presParOf" srcId="{8294B8EE-13D2-4ADA-8564-9163C8B196B6}" destId="{AA14F430-373F-4200-BECA-78176664A21F}" srcOrd="0" destOrd="0" presId="urn:microsoft.com/office/officeart/2009/3/layout/PieProcess"/>
    <dgm:cxn modelId="{E51427A8-AB1F-4597-A350-488899758592}" type="presParOf" srcId="{AA14F430-373F-4200-BECA-78176664A21F}" destId="{7361E486-2E28-4068-B0B1-87A80A776A05}" srcOrd="0" destOrd="0" presId="urn:microsoft.com/office/officeart/2009/3/layout/PieProcess"/>
    <dgm:cxn modelId="{D6AD07EB-9CEB-4790-87F9-092F2EE6D265}" type="presParOf" srcId="{AA14F430-373F-4200-BECA-78176664A21F}" destId="{7D9B56A4-81FD-442A-ACA9-EACAB8DC0398}" srcOrd="1" destOrd="0" presId="urn:microsoft.com/office/officeart/2009/3/layout/PieProcess"/>
    <dgm:cxn modelId="{394839BD-A9FD-4667-927B-12EDE6491657}" type="presParOf" srcId="{AA14F430-373F-4200-BECA-78176664A21F}" destId="{6CC3CA59-66AE-4F5C-B684-03C6D8D5E1FC}" srcOrd="2" destOrd="0" presId="urn:microsoft.com/office/officeart/2009/3/layout/PieProcess"/>
    <dgm:cxn modelId="{72FE09B9-586D-4F1A-AE92-BEB73D63EC22}" type="presParOf" srcId="{8294B8EE-13D2-4ADA-8564-9163C8B196B6}" destId="{21DB7465-DBA4-42DC-BD14-AFCBF0028438}" srcOrd="1" destOrd="0" presId="urn:microsoft.com/office/officeart/2009/3/layout/PieProcess"/>
    <dgm:cxn modelId="{6D2ED99E-2384-4EC7-91BF-AEEBE74B71FB}" type="presParOf" srcId="{8294B8EE-13D2-4ADA-8564-9163C8B196B6}" destId="{898E37CA-9904-43CC-8F36-FD9E4EE70B37}" srcOrd="2" destOrd="0" presId="urn:microsoft.com/office/officeart/2009/3/layout/PieProcess"/>
    <dgm:cxn modelId="{8C7B9B06-5D79-4DB5-8516-BC0685B06115}" type="presParOf" srcId="{898E37CA-9904-43CC-8F36-FD9E4EE70B37}" destId="{0AE35DBB-8266-45E0-AE72-14299FBC8B3E}" srcOrd="0" destOrd="0" presId="urn:microsoft.com/office/officeart/2009/3/layout/PieProcess"/>
    <dgm:cxn modelId="{C646F55A-E1B1-460A-BEB8-A7712C678362}" type="presParOf" srcId="{8294B8EE-13D2-4ADA-8564-9163C8B196B6}" destId="{F6929A5B-312E-4200-866D-6EB3040B8F02}" srcOrd="3" destOrd="0" presId="urn:microsoft.com/office/officeart/2009/3/layout/PieProcess"/>
    <dgm:cxn modelId="{D3456BFC-CCCC-4567-BD0A-0175A19CA515}" type="presParOf" srcId="{8294B8EE-13D2-4ADA-8564-9163C8B196B6}" destId="{21337710-2809-4AB7-A2F1-180F653F0BB6}" srcOrd="4" destOrd="0" presId="urn:microsoft.com/office/officeart/2009/3/layout/PieProcess"/>
    <dgm:cxn modelId="{0E1962BD-849D-41C8-923A-B6BF5D92BE2E}" type="presParOf" srcId="{21337710-2809-4AB7-A2F1-180F653F0BB6}" destId="{013031C2-82E8-45FC-AECB-208B87034028}" srcOrd="0" destOrd="0" presId="urn:microsoft.com/office/officeart/2009/3/layout/PieProcess"/>
    <dgm:cxn modelId="{0720B798-01A7-4DA1-BA8A-0A36D279B511}" type="presParOf" srcId="{21337710-2809-4AB7-A2F1-180F653F0BB6}" destId="{DCCFF43B-0987-4CDF-9A01-36046014DF4D}" srcOrd="1" destOrd="0" presId="urn:microsoft.com/office/officeart/2009/3/layout/PieProcess"/>
    <dgm:cxn modelId="{D231BC38-6866-489D-9CA8-0A0158CD35C7}" type="presParOf" srcId="{21337710-2809-4AB7-A2F1-180F653F0BB6}" destId="{435FD473-E2FA-4944-B2E0-C2D4BBA09F10}" srcOrd="2" destOrd="0" presId="urn:microsoft.com/office/officeart/2009/3/layout/PieProcess"/>
    <dgm:cxn modelId="{4BF55FD6-C0E1-4C4C-9959-86F1BBC0B551}" type="presParOf" srcId="{8294B8EE-13D2-4ADA-8564-9163C8B196B6}" destId="{7129DA1D-1850-416F-9B2E-FCADA1F06F09}" srcOrd="5" destOrd="0" presId="urn:microsoft.com/office/officeart/2009/3/layout/PieProcess"/>
    <dgm:cxn modelId="{064D7E6A-76D4-40DE-A9D7-4DDA00C3A898}" type="presParOf" srcId="{8294B8EE-13D2-4ADA-8564-9163C8B196B6}" destId="{41CD412A-7605-47CD-A6A9-16A8797DC703}" srcOrd="6" destOrd="0" presId="urn:microsoft.com/office/officeart/2009/3/layout/PieProcess"/>
    <dgm:cxn modelId="{1B5B7D35-7A63-4671-8053-B2E8AB2C7CC3}" type="presParOf" srcId="{41CD412A-7605-47CD-A6A9-16A8797DC703}" destId="{3458820A-7068-47C9-8EC3-16C9AC33A418}" srcOrd="0" destOrd="0" presId="urn:microsoft.com/office/officeart/2009/3/layout/PieProcess"/>
    <dgm:cxn modelId="{6845C9CC-9AD8-40D3-B0C5-DDBA7719202E}" type="presParOf" srcId="{8294B8EE-13D2-4ADA-8564-9163C8B196B6}" destId="{7CB02B1F-16C0-4BE9-BB2A-C525244B5F4E}" srcOrd="7" destOrd="0" presId="urn:microsoft.com/office/officeart/2009/3/layout/PieProcess"/>
    <dgm:cxn modelId="{00EA9C14-0968-49F9-825A-E647B8C516D9}" type="presParOf" srcId="{8294B8EE-13D2-4ADA-8564-9163C8B196B6}" destId="{05EFA463-251D-4DA1-A8E9-4FF9D8E99301}" srcOrd="8" destOrd="0" presId="urn:microsoft.com/office/officeart/2009/3/layout/PieProcess"/>
    <dgm:cxn modelId="{050112DB-0805-4C02-A912-6DF0D02071F0}" type="presParOf" srcId="{05EFA463-251D-4DA1-A8E9-4FF9D8E99301}" destId="{070E51D8-8846-4195-87A2-F8C50579E594}" srcOrd="0" destOrd="0" presId="urn:microsoft.com/office/officeart/2009/3/layout/PieProcess"/>
    <dgm:cxn modelId="{B3A4E581-84E3-4B0D-946C-A6C9FB502A7C}" type="presParOf" srcId="{05EFA463-251D-4DA1-A8E9-4FF9D8E99301}" destId="{78ADCC0A-FD72-4554-9F3B-F47B687A177E}" srcOrd="1" destOrd="0" presId="urn:microsoft.com/office/officeart/2009/3/layout/PieProcess"/>
    <dgm:cxn modelId="{30AC4C2F-2481-4B5D-87BB-6A3E5A662AF8}" type="presParOf" srcId="{05EFA463-251D-4DA1-A8E9-4FF9D8E99301}" destId="{7EBD5B47-BD3D-4C8E-8511-4105A40CEF5E}" srcOrd="2" destOrd="0" presId="urn:microsoft.com/office/officeart/2009/3/layout/PieProcess"/>
    <dgm:cxn modelId="{775815A7-EC47-43A4-AAAE-26207401EB89}" type="presParOf" srcId="{8294B8EE-13D2-4ADA-8564-9163C8B196B6}" destId="{34AEAEFD-EC7C-41A4-B2D0-8577806B9E82}" srcOrd="9" destOrd="0" presId="urn:microsoft.com/office/officeart/2009/3/layout/PieProcess"/>
    <dgm:cxn modelId="{6BCCD836-3882-4915-AF60-B17C6D935E53}" type="presParOf" srcId="{8294B8EE-13D2-4ADA-8564-9163C8B196B6}" destId="{BDEDA097-4B34-44D5-AC83-07F56EBE64BD}" srcOrd="10" destOrd="0" presId="urn:microsoft.com/office/officeart/2009/3/layout/PieProcess"/>
    <dgm:cxn modelId="{38E48B34-8A74-43BE-9EB9-328FD98A0BD2}" type="presParOf" srcId="{BDEDA097-4B34-44D5-AC83-07F56EBE64BD}" destId="{68812A77-0FC2-4C3D-BFBC-9CFEF852CAB2}" srcOrd="0" destOrd="0" presId="urn:microsoft.com/office/officeart/2009/3/layout/Pi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DC51A-EDBA-4B93-A6A9-E1E29CEB07DA}">
      <dsp:nvSpPr>
        <dsp:cNvPr id="0" name=""/>
        <dsp:cNvSpPr/>
      </dsp:nvSpPr>
      <dsp:spPr>
        <a:xfrm>
          <a:off x="3476" y="0"/>
          <a:ext cx="751998" cy="75199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059053-4BCF-41AA-B8C2-FE92C7FF6116}">
      <dsp:nvSpPr>
        <dsp:cNvPr id="0" name=""/>
        <dsp:cNvSpPr/>
      </dsp:nvSpPr>
      <dsp:spPr>
        <a:xfrm>
          <a:off x="78676" y="75199"/>
          <a:ext cx="601598" cy="601598"/>
        </a:xfrm>
        <a:prstGeom prst="chord">
          <a:avLst>
            <a:gd name="adj1" fmla="val 1168272"/>
            <a:gd name="adj2" fmla="val 9631728"/>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EEE06B-1F38-4697-BE8F-CEB3B9DCB02C}">
      <dsp:nvSpPr>
        <dsp:cNvPr id="0" name=""/>
        <dsp:cNvSpPr/>
      </dsp:nvSpPr>
      <dsp:spPr>
        <a:xfrm>
          <a:off x="912140" y="751998"/>
          <a:ext cx="2224661" cy="3164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0" tIns="88900" rIns="88900" bIns="88900" numCol="1" spcCol="1270" anchor="t" anchorCtr="0">
          <a:noAutofit/>
        </a:bodyPr>
        <a:lstStyle/>
        <a:p>
          <a:pPr marL="0" lvl="0" indent="0" algn="l" defTabSz="1555750">
            <a:lnSpc>
              <a:spcPct val="90000"/>
            </a:lnSpc>
            <a:spcBef>
              <a:spcPct val="0"/>
            </a:spcBef>
            <a:spcAft>
              <a:spcPct val="35000"/>
            </a:spcAft>
            <a:buNone/>
          </a:pPr>
          <a:r>
            <a:rPr lang="en-US" sz="3500" kern="1200" dirty="0"/>
            <a:t>Multi-Disciplinary</a:t>
          </a:r>
          <a:endParaRPr lang="en-IN" sz="3500" kern="1200" dirty="0"/>
        </a:p>
      </dsp:txBody>
      <dsp:txXfrm>
        <a:off x="912140" y="751998"/>
        <a:ext cx="2224661" cy="3164658"/>
      </dsp:txXfrm>
    </dsp:sp>
    <dsp:sp modelId="{0B1BF97B-3F02-4F7C-9D6F-266987FE37BE}">
      <dsp:nvSpPr>
        <dsp:cNvPr id="0" name=""/>
        <dsp:cNvSpPr/>
      </dsp:nvSpPr>
      <dsp:spPr>
        <a:xfrm>
          <a:off x="912140" y="0"/>
          <a:ext cx="2224661" cy="751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l" defTabSz="1866900">
            <a:lnSpc>
              <a:spcPct val="90000"/>
            </a:lnSpc>
            <a:spcBef>
              <a:spcPct val="0"/>
            </a:spcBef>
            <a:spcAft>
              <a:spcPct val="35000"/>
            </a:spcAft>
            <a:buNone/>
          </a:pPr>
          <a:r>
            <a:rPr lang="en-US" sz="4200" kern="1200" dirty="0"/>
            <a:t>1.</a:t>
          </a:r>
          <a:endParaRPr lang="en-IN" sz="4200" kern="1200" dirty="0"/>
        </a:p>
      </dsp:txBody>
      <dsp:txXfrm>
        <a:off x="912140" y="0"/>
        <a:ext cx="2224661" cy="751998"/>
      </dsp:txXfrm>
    </dsp:sp>
    <dsp:sp modelId="{51361F84-709E-453D-B163-276F54679348}">
      <dsp:nvSpPr>
        <dsp:cNvPr id="0" name=""/>
        <dsp:cNvSpPr/>
      </dsp:nvSpPr>
      <dsp:spPr>
        <a:xfrm>
          <a:off x="3293468" y="0"/>
          <a:ext cx="751998" cy="75199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E7A44F-9FF1-42A9-B3A8-B021F34660DE}">
      <dsp:nvSpPr>
        <dsp:cNvPr id="0" name=""/>
        <dsp:cNvSpPr/>
      </dsp:nvSpPr>
      <dsp:spPr>
        <a:xfrm>
          <a:off x="3368667" y="75199"/>
          <a:ext cx="601598" cy="601598"/>
        </a:xfrm>
        <a:prstGeom prst="chord">
          <a:avLst>
            <a:gd name="adj1" fmla="val 20431728"/>
            <a:gd name="adj2" fmla="val 11968272"/>
          </a:avLst>
        </a:prstGeom>
        <a:solidFill>
          <a:schemeClr val="accent2">
            <a:hueOff val="-661686"/>
            <a:satOff val="746"/>
            <a:lumOff val="1765"/>
            <a:alphaOff val="0"/>
          </a:schemeClr>
        </a:solidFill>
        <a:ln w="15875" cap="flat" cmpd="sng" algn="ctr">
          <a:solidFill>
            <a:schemeClr val="accent2">
              <a:hueOff val="-661686"/>
              <a:satOff val="746"/>
              <a:lumOff val="176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6A548C-0C6B-49F3-8C83-0C5772C316DF}">
      <dsp:nvSpPr>
        <dsp:cNvPr id="0" name=""/>
        <dsp:cNvSpPr/>
      </dsp:nvSpPr>
      <dsp:spPr>
        <a:xfrm>
          <a:off x="4202132" y="751998"/>
          <a:ext cx="2224661" cy="3164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0" tIns="88900" rIns="88900" bIns="88900" numCol="1" spcCol="1270" anchor="t" anchorCtr="0">
          <a:noAutofit/>
        </a:bodyPr>
        <a:lstStyle/>
        <a:p>
          <a:pPr marL="0" lvl="0" indent="0" algn="l" defTabSz="1555750">
            <a:lnSpc>
              <a:spcPct val="90000"/>
            </a:lnSpc>
            <a:spcBef>
              <a:spcPct val="0"/>
            </a:spcBef>
            <a:spcAft>
              <a:spcPct val="35000"/>
            </a:spcAft>
            <a:buNone/>
          </a:pPr>
          <a:r>
            <a:rPr lang="en-US" sz="3500" kern="1200" dirty="0"/>
            <a:t>2 credits	</a:t>
          </a:r>
          <a:endParaRPr lang="en-IN" sz="3500" kern="1200" dirty="0"/>
        </a:p>
      </dsp:txBody>
      <dsp:txXfrm>
        <a:off x="4202132" y="751998"/>
        <a:ext cx="2224661" cy="3164658"/>
      </dsp:txXfrm>
    </dsp:sp>
    <dsp:sp modelId="{CDFD78B2-FFD1-4EEF-9B16-E84357F8493A}">
      <dsp:nvSpPr>
        <dsp:cNvPr id="0" name=""/>
        <dsp:cNvSpPr/>
      </dsp:nvSpPr>
      <dsp:spPr>
        <a:xfrm>
          <a:off x="4202132" y="0"/>
          <a:ext cx="2224661" cy="751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l" defTabSz="1866900">
            <a:lnSpc>
              <a:spcPct val="90000"/>
            </a:lnSpc>
            <a:spcBef>
              <a:spcPct val="0"/>
            </a:spcBef>
            <a:spcAft>
              <a:spcPct val="35000"/>
            </a:spcAft>
            <a:buNone/>
          </a:pPr>
          <a:r>
            <a:rPr lang="en-US" sz="4200" kern="1200" dirty="0"/>
            <a:t>2.</a:t>
          </a:r>
          <a:endParaRPr lang="en-IN" sz="4200" kern="1200" dirty="0"/>
        </a:p>
      </dsp:txBody>
      <dsp:txXfrm>
        <a:off x="4202132" y="0"/>
        <a:ext cx="2224661" cy="751998"/>
      </dsp:txXfrm>
    </dsp:sp>
    <dsp:sp modelId="{BB125964-FFE9-42E3-8B80-F297D47006D1}">
      <dsp:nvSpPr>
        <dsp:cNvPr id="0" name=""/>
        <dsp:cNvSpPr/>
      </dsp:nvSpPr>
      <dsp:spPr>
        <a:xfrm>
          <a:off x="6583460" y="0"/>
          <a:ext cx="751998" cy="75199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975A85-3AFF-45D8-90B2-B6AD72C228EA}">
      <dsp:nvSpPr>
        <dsp:cNvPr id="0" name=""/>
        <dsp:cNvSpPr/>
      </dsp:nvSpPr>
      <dsp:spPr>
        <a:xfrm>
          <a:off x="6658659" y="75199"/>
          <a:ext cx="601598" cy="601598"/>
        </a:xfrm>
        <a:prstGeom prst="chord">
          <a:avLst>
            <a:gd name="adj1" fmla="val 16200000"/>
            <a:gd name="adj2" fmla="val 16200000"/>
          </a:avLst>
        </a:prstGeom>
        <a:solidFill>
          <a:schemeClr val="accent2">
            <a:hueOff val="-1323373"/>
            <a:satOff val="1492"/>
            <a:lumOff val="353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FD4BE0-F9B2-4B4C-A86D-01F4FAADFD8E}">
      <dsp:nvSpPr>
        <dsp:cNvPr id="0" name=""/>
        <dsp:cNvSpPr/>
      </dsp:nvSpPr>
      <dsp:spPr>
        <a:xfrm>
          <a:off x="7492124" y="751998"/>
          <a:ext cx="2224661" cy="3164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0" tIns="88900" rIns="88900" bIns="88900" numCol="1" spcCol="1270" anchor="t" anchorCtr="0">
          <a:noAutofit/>
        </a:bodyPr>
        <a:lstStyle/>
        <a:p>
          <a:pPr marL="0" lvl="0" indent="0" algn="l" defTabSz="1555750">
            <a:lnSpc>
              <a:spcPct val="90000"/>
            </a:lnSpc>
            <a:spcBef>
              <a:spcPct val="0"/>
            </a:spcBef>
            <a:spcAft>
              <a:spcPct val="35000"/>
            </a:spcAft>
            <a:buNone/>
          </a:pPr>
          <a:r>
            <a:rPr lang="en-US" sz="3500" kern="1200" dirty="0"/>
            <a:t>30 Hours</a:t>
          </a:r>
          <a:endParaRPr lang="en-IN" sz="3500" kern="1200" dirty="0"/>
        </a:p>
      </dsp:txBody>
      <dsp:txXfrm>
        <a:off x="7492124" y="751998"/>
        <a:ext cx="2224661" cy="3164658"/>
      </dsp:txXfrm>
    </dsp:sp>
    <dsp:sp modelId="{ABF5DD77-A434-40D1-B249-C5301BE1F4F8}">
      <dsp:nvSpPr>
        <dsp:cNvPr id="0" name=""/>
        <dsp:cNvSpPr/>
      </dsp:nvSpPr>
      <dsp:spPr>
        <a:xfrm>
          <a:off x="7492124" y="0"/>
          <a:ext cx="2224661" cy="751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l" defTabSz="1866900">
            <a:lnSpc>
              <a:spcPct val="90000"/>
            </a:lnSpc>
            <a:spcBef>
              <a:spcPct val="0"/>
            </a:spcBef>
            <a:spcAft>
              <a:spcPct val="35000"/>
            </a:spcAft>
            <a:buNone/>
          </a:pPr>
          <a:r>
            <a:rPr lang="en-US" sz="4200" kern="1200" dirty="0"/>
            <a:t>3.</a:t>
          </a:r>
          <a:endParaRPr lang="en-IN" sz="4200" kern="1200" dirty="0"/>
        </a:p>
      </dsp:txBody>
      <dsp:txXfrm>
        <a:off x="7492124" y="0"/>
        <a:ext cx="2224661" cy="7519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4C7AC-82EA-491E-BD4F-1CC1A706EAF8}">
      <dsp:nvSpPr>
        <dsp:cNvPr id="0" name=""/>
        <dsp:cNvSpPr/>
      </dsp:nvSpPr>
      <dsp:spPr>
        <a:xfrm>
          <a:off x="0" y="609624"/>
          <a:ext cx="2156519" cy="1293911"/>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Creates something new</a:t>
          </a:r>
          <a:endParaRPr lang="en-IN" sz="2800" kern="1200" dirty="0">
            <a:solidFill>
              <a:schemeClr val="tx1"/>
            </a:solidFill>
          </a:endParaRPr>
        </a:p>
      </dsp:txBody>
      <dsp:txXfrm>
        <a:off x="0" y="609624"/>
        <a:ext cx="2156519" cy="1293911"/>
      </dsp:txXfrm>
    </dsp:sp>
    <dsp:sp modelId="{AFA69F45-F135-49F1-912A-573044547B6C}">
      <dsp:nvSpPr>
        <dsp:cNvPr id="0" name=""/>
        <dsp:cNvSpPr/>
      </dsp:nvSpPr>
      <dsp:spPr>
        <a:xfrm>
          <a:off x="2372171" y="609624"/>
          <a:ext cx="2156519" cy="1293911"/>
        </a:xfrm>
        <a:prstGeom prst="rect">
          <a:avLst/>
        </a:prstGeom>
        <a:solidFill>
          <a:schemeClr val="accent3">
            <a:hueOff val="-246813"/>
            <a:satOff val="-4334"/>
            <a:lumOff val="-7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Searches new opportunities</a:t>
          </a:r>
          <a:endParaRPr lang="en-IN" sz="2800" kern="1200" dirty="0">
            <a:solidFill>
              <a:schemeClr val="tx1"/>
            </a:solidFill>
          </a:endParaRPr>
        </a:p>
      </dsp:txBody>
      <dsp:txXfrm>
        <a:off x="2372171" y="609624"/>
        <a:ext cx="2156519" cy="1293911"/>
      </dsp:txXfrm>
    </dsp:sp>
    <dsp:sp modelId="{6109DAF2-18CD-49B1-8A94-16812D220130}">
      <dsp:nvSpPr>
        <dsp:cNvPr id="0" name=""/>
        <dsp:cNvSpPr/>
      </dsp:nvSpPr>
      <dsp:spPr>
        <a:xfrm>
          <a:off x="4744342" y="609624"/>
          <a:ext cx="2156519" cy="1293911"/>
        </a:xfrm>
        <a:prstGeom prst="rect">
          <a:avLst/>
        </a:prstGeom>
        <a:solidFill>
          <a:schemeClr val="accent3">
            <a:hueOff val="-493625"/>
            <a:satOff val="-8668"/>
            <a:lumOff val="-15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Takes risks</a:t>
          </a:r>
          <a:endParaRPr lang="en-IN" sz="2800" kern="1200" dirty="0">
            <a:solidFill>
              <a:schemeClr val="tx1"/>
            </a:solidFill>
          </a:endParaRPr>
        </a:p>
      </dsp:txBody>
      <dsp:txXfrm>
        <a:off x="4744342" y="609624"/>
        <a:ext cx="2156519" cy="1293911"/>
      </dsp:txXfrm>
    </dsp:sp>
    <dsp:sp modelId="{89688FE1-5289-49FA-916A-27BC569CEB2B}">
      <dsp:nvSpPr>
        <dsp:cNvPr id="0" name=""/>
        <dsp:cNvSpPr/>
      </dsp:nvSpPr>
      <dsp:spPr>
        <a:xfrm>
          <a:off x="0" y="2119188"/>
          <a:ext cx="2156519" cy="1293911"/>
        </a:xfrm>
        <a:prstGeom prst="rect">
          <a:avLst/>
        </a:prstGeom>
        <a:solidFill>
          <a:schemeClr val="accent3">
            <a:hueOff val="-740438"/>
            <a:satOff val="-13003"/>
            <a:lumOff val="-23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Unites factors of production</a:t>
          </a:r>
          <a:endParaRPr lang="en-IN" sz="2800" kern="1200" dirty="0">
            <a:solidFill>
              <a:schemeClr val="tx1"/>
            </a:solidFill>
          </a:endParaRPr>
        </a:p>
      </dsp:txBody>
      <dsp:txXfrm>
        <a:off x="0" y="2119188"/>
        <a:ext cx="2156519" cy="1293911"/>
      </dsp:txXfrm>
    </dsp:sp>
    <dsp:sp modelId="{8C88AAD4-4E2C-4F2C-942A-8616A3296071}">
      <dsp:nvSpPr>
        <dsp:cNvPr id="0" name=""/>
        <dsp:cNvSpPr/>
      </dsp:nvSpPr>
      <dsp:spPr>
        <a:xfrm>
          <a:off x="2372171" y="2119188"/>
          <a:ext cx="2156519" cy="1293911"/>
        </a:xfrm>
        <a:prstGeom prst="rect">
          <a:avLst/>
        </a:prstGeom>
        <a:solidFill>
          <a:schemeClr val="accent3">
            <a:hueOff val="-987251"/>
            <a:satOff val="-17337"/>
            <a:lumOff val="-31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Innovation</a:t>
          </a:r>
          <a:endParaRPr lang="en-IN" sz="2800" kern="1200" dirty="0">
            <a:solidFill>
              <a:schemeClr val="tx1"/>
            </a:solidFill>
          </a:endParaRPr>
        </a:p>
      </dsp:txBody>
      <dsp:txXfrm>
        <a:off x="2372171" y="2119188"/>
        <a:ext cx="2156519" cy="1293911"/>
      </dsp:txXfrm>
    </dsp:sp>
    <dsp:sp modelId="{1D91495C-EB44-43A8-9868-C2D579E0F3D4}">
      <dsp:nvSpPr>
        <dsp:cNvPr id="0" name=""/>
        <dsp:cNvSpPr/>
      </dsp:nvSpPr>
      <dsp:spPr>
        <a:xfrm>
          <a:off x="4744342" y="2119188"/>
          <a:ext cx="2156519" cy="1293911"/>
        </a:xfrm>
        <a:prstGeom prst="rect">
          <a:avLst/>
        </a:prstGeom>
        <a:solidFill>
          <a:schemeClr val="accent3">
            <a:hueOff val="-1234063"/>
            <a:satOff val="-21671"/>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Skill and Far sightedness</a:t>
          </a:r>
          <a:endParaRPr lang="en-IN" sz="2800" kern="1200" dirty="0">
            <a:solidFill>
              <a:schemeClr val="tx1"/>
            </a:solidFill>
          </a:endParaRPr>
        </a:p>
      </dsp:txBody>
      <dsp:txXfrm>
        <a:off x="4744342" y="2119188"/>
        <a:ext cx="2156519" cy="12939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1E486-2E28-4068-B0B1-87A80A776A05}">
      <dsp:nvSpPr>
        <dsp:cNvPr id="0" name=""/>
        <dsp:cNvSpPr/>
      </dsp:nvSpPr>
      <dsp:spPr>
        <a:xfrm>
          <a:off x="374010" y="0"/>
          <a:ext cx="1005681" cy="1005681"/>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9B56A4-81FD-442A-ACA9-EACAB8DC0398}">
      <dsp:nvSpPr>
        <dsp:cNvPr id="0" name=""/>
        <dsp:cNvSpPr/>
      </dsp:nvSpPr>
      <dsp:spPr>
        <a:xfrm>
          <a:off x="474578" y="100568"/>
          <a:ext cx="804545" cy="804545"/>
        </a:xfrm>
        <a:prstGeom prst="pie">
          <a:avLst>
            <a:gd name="adj1" fmla="val 12600000"/>
            <a:gd name="adj2" fmla="val 16200000"/>
          </a:avLst>
        </a:prstGeom>
        <a:solidFill>
          <a:schemeClr val="accent1">
            <a:alpha val="90000"/>
            <a:hueOff val="0"/>
            <a:satOff val="0"/>
            <a:lumOff val="0"/>
            <a:alphaOff val="0"/>
          </a:schemeClr>
        </a:solidFill>
        <a:ln w="1587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C3CA59-66AE-4F5C-B684-03C6D8D5E1FC}">
      <dsp:nvSpPr>
        <dsp:cNvPr id="0" name=""/>
        <dsp:cNvSpPr/>
      </dsp:nvSpPr>
      <dsp:spPr>
        <a:xfrm rot="16200000">
          <a:off x="-782522" y="2262782"/>
          <a:ext cx="2916475" cy="603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2133600">
            <a:lnSpc>
              <a:spcPct val="90000"/>
            </a:lnSpc>
            <a:spcBef>
              <a:spcPct val="0"/>
            </a:spcBef>
            <a:spcAft>
              <a:spcPct val="35000"/>
            </a:spcAft>
            <a:buNone/>
          </a:pPr>
          <a:r>
            <a:rPr lang="en-US" sz="4800" kern="1200" dirty="0"/>
            <a:t>Risk Bearer</a:t>
          </a:r>
          <a:endParaRPr lang="en-IN" sz="4800" kern="1200" dirty="0"/>
        </a:p>
      </dsp:txBody>
      <dsp:txXfrm>
        <a:off x="-782522" y="2262782"/>
        <a:ext cx="2916475" cy="603408"/>
      </dsp:txXfrm>
    </dsp:sp>
    <dsp:sp modelId="{0AE35DBB-8266-45E0-AE72-14299FBC8B3E}">
      <dsp:nvSpPr>
        <dsp:cNvPr id="0" name=""/>
        <dsp:cNvSpPr/>
      </dsp:nvSpPr>
      <dsp:spPr>
        <a:xfrm>
          <a:off x="1077987" y="0"/>
          <a:ext cx="2011362" cy="4022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pPr>
          <a:r>
            <a:rPr lang="en-US" sz="3600" kern="1200" dirty="0"/>
            <a:t>1</a:t>
          </a:r>
          <a:endParaRPr lang="en-IN" sz="3600" kern="1200" dirty="0"/>
        </a:p>
      </dsp:txBody>
      <dsp:txXfrm>
        <a:off x="1077987" y="0"/>
        <a:ext cx="2011362" cy="4022725"/>
      </dsp:txXfrm>
    </dsp:sp>
    <dsp:sp modelId="{013031C2-82E8-45FC-AECB-208B87034028}">
      <dsp:nvSpPr>
        <dsp:cNvPr id="0" name=""/>
        <dsp:cNvSpPr/>
      </dsp:nvSpPr>
      <dsp:spPr>
        <a:xfrm>
          <a:off x="3502461" y="0"/>
          <a:ext cx="1005681" cy="1005681"/>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FF43B-0987-4CDF-9A01-36046014DF4D}">
      <dsp:nvSpPr>
        <dsp:cNvPr id="0" name=""/>
        <dsp:cNvSpPr/>
      </dsp:nvSpPr>
      <dsp:spPr>
        <a:xfrm>
          <a:off x="3603029" y="100568"/>
          <a:ext cx="804545" cy="804545"/>
        </a:xfrm>
        <a:prstGeom prst="pie">
          <a:avLst>
            <a:gd name="adj1" fmla="val 9000000"/>
            <a:gd name="adj2" fmla="val 16200000"/>
          </a:avLst>
        </a:prstGeom>
        <a:solidFill>
          <a:schemeClr val="accent1">
            <a:alpha val="90000"/>
            <a:hueOff val="0"/>
            <a:satOff val="0"/>
            <a:lumOff val="0"/>
            <a:alphaOff val="-20000"/>
          </a:schemeClr>
        </a:solidFill>
        <a:ln w="15875" cap="flat" cmpd="sng" algn="ctr">
          <a:solidFill>
            <a:schemeClr val="accent1">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sp>
    <dsp:sp modelId="{435FD473-E2FA-4944-B2E0-C2D4BBA09F10}">
      <dsp:nvSpPr>
        <dsp:cNvPr id="0" name=""/>
        <dsp:cNvSpPr/>
      </dsp:nvSpPr>
      <dsp:spPr>
        <a:xfrm rot="16200000">
          <a:off x="2345927" y="2262782"/>
          <a:ext cx="2916475" cy="603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2133600">
            <a:lnSpc>
              <a:spcPct val="90000"/>
            </a:lnSpc>
            <a:spcBef>
              <a:spcPct val="0"/>
            </a:spcBef>
            <a:spcAft>
              <a:spcPct val="35000"/>
            </a:spcAft>
            <a:buNone/>
          </a:pPr>
          <a:r>
            <a:rPr lang="en-US" sz="4800" kern="1200" dirty="0"/>
            <a:t>Organizer </a:t>
          </a:r>
          <a:endParaRPr lang="en-IN" sz="4800" kern="1200" dirty="0"/>
        </a:p>
      </dsp:txBody>
      <dsp:txXfrm>
        <a:off x="2345927" y="2262782"/>
        <a:ext cx="2916475" cy="603408"/>
      </dsp:txXfrm>
    </dsp:sp>
    <dsp:sp modelId="{3458820A-7068-47C9-8EC3-16C9AC33A418}">
      <dsp:nvSpPr>
        <dsp:cNvPr id="0" name=""/>
        <dsp:cNvSpPr/>
      </dsp:nvSpPr>
      <dsp:spPr>
        <a:xfrm>
          <a:off x="4206438" y="0"/>
          <a:ext cx="2011362" cy="4022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pPr>
          <a:r>
            <a:rPr lang="en-US" sz="3600" kern="1200" dirty="0"/>
            <a:t>2</a:t>
          </a:r>
          <a:endParaRPr lang="en-IN" sz="3600" kern="1200" dirty="0"/>
        </a:p>
      </dsp:txBody>
      <dsp:txXfrm>
        <a:off x="4206438" y="0"/>
        <a:ext cx="2011362" cy="4022725"/>
      </dsp:txXfrm>
    </dsp:sp>
    <dsp:sp modelId="{070E51D8-8846-4195-87A2-F8C50579E594}">
      <dsp:nvSpPr>
        <dsp:cNvPr id="0" name=""/>
        <dsp:cNvSpPr/>
      </dsp:nvSpPr>
      <dsp:spPr>
        <a:xfrm>
          <a:off x="6630911" y="0"/>
          <a:ext cx="1005681" cy="1005681"/>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ADCC0A-FD72-4554-9F3B-F47B687A177E}">
      <dsp:nvSpPr>
        <dsp:cNvPr id="0" name=""/>
        <dsp:cNvSpPr/>
      </dsp:nvSpPr>
      <dsp:spPr>
        <a:xfrm>
          <a:off x="6731479" y="100568"/>
          <a:ext cx="804545" cy="804545"/>
        </a:xfrm>
        <a:prstGeom prst="pie">
          <a:avLst>
            <a:gd name="adj1" fmla="val 5400000"/>
            <a:gd name="adj2" fmla="val 16200000"/>
          </a:avLst>
        </a:prstGeom>
        <a:solidFill>
          <a:schemeClr val="accent1">
            <a:alpha val="90000"/>
            <a:hueOff val="0"/>
            <a:satOff val="0"/>
            <a:lumOff val="0"/>
            <a:alphaOff val="-40000"/>
          </a:schemeClr>
        </a:solidFill>
        <a:ln w="15875"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sp>
    <dsp:sp modelId="{7EBD5B47-BD3D-4C8E-8511-4105A40CEF5E}">
      <dsp:nvSpPr>
        <dsp:cNvPr id="0" name=""/>
        <dsp:cNvSpPr/>
      </dsp:nvSpPr>
      <dsp:spPr>
        <a:xfrm rot="16200000">
          <a:off x="5474378" y="2262782"/>
          <a:ext cx="2916475" cy="603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2133600">
            <a:lnSpc>
              <a:spcPct val="90000"/>
            </a:lnSpc>
            <a:spcBef>
              <a:spcPct val="0"/>
            </a:spcBef>
            <a:spcAft>
              <a:spcPct val="35000"/>
            </a:spcAft>
            <a:buNone/>
          </a:pPr>
          <a:r>
            <a:rPr lang="en-US" sz="4800" kern="1200" dirty="0"/>
            <a:t>Innovator</a:t>
          </a:r>
          <a:endParaRPr lang="en-IN" sz="4800" kern="1200" dirty="0"/>
        </a:p>
      </dsp:txBody>
      <dsp:txXfrm>
        <a:off x="5474378" y="2262782"/>
        <a:ext cx="2916475" cy="603408"/>
      </dsp:txXfrm>
    </dsp:sp>
    <dsp:sp modelId="{68812A77-0FC2-4C3D-BFBC-9CFEF852CAB2}">
      <dsp:nvSpPr>
        <dsp:cNvPr id="0" name=""/>
        <dsp:cNvSpPr/>
      </dsp:nvSpPr>
      <dsp:spPr>
        <a:xfrm>
          <a:off x="7334888" y="0"/>
          <a:ext cx="2011362" cy="4022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pPr>
          <a:r>
            <a:rPr lang="en-US" sz="3600" kern="1200" dirty="0"/>
            <a:t>3</a:t>
          </a:r>
          <a:endParaRPr lang="en-IN" sz="3600" kern="1200" dirty="0"/>
        </a:p>
      </dsp:txBody>
      <dsp:txXfrm>
        <a:off x="7334888" y="0"/>
        <a:ext cx="2011362" cy="4022725"/>
      </dsp:txXfrm>
    </dsp:sp>
  </dsp:spTree>
</dsp:drawing>
</file>

<file path=ppt/diagrams/layout1.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CAC6B6-B05B-4DA3-AC73-6C69B2FA6744}" type="datetimeFigureOut">
              <a:rPr lang="en-IN" smtClean="0"/>
              <a:t>29-07-2025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2F8D01-B78A-4D50-B607-C7DFB5FFCB88}" type="slidenum">
              <a:rPr lang="en-IN" smtClean="0"/>
              <a:t>‹#›</a:t>
            </a:fld>
            <a:endParaRPr lang="en-IN"/>
          </a:p>
        </p:txBody>
      </p:sp>
    </p:spTree>
    <p:extLst>
      <p:ext uri="{BB962C8B-B14F-4D97-AF65-F5344CB8AC3E}">
        <p14:creationId xmlns:p14="http://schemas.microsoft.com/office/powerpoint/2010/main" val="468099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0EEBC117-D42A-402E-AA2E-56ADA80FE10E}" type="datetime1">
              <a:rPr lang="en-IN" smtClean="0"/>
              <a:t>29-07-2025</a:t>
            </a:fld>
            <a:endParaRPr lang="en-IN"/>
          </a:p>
        </p:txBody>
      </p:sp>
      <p:sp>
        <p:nvSpPr>
          <p:cNvPr id="5" name="Footer Placeholder 4"/>
          <p:cNvSpPr>
            <a:spLocks noGrp="1"/>
          </p:cNvSpPr>
          <p:nvPr>
            <p:ph type="ftr" sz="quarter" idx="11"/>
          </p:nvPr>
        </p:nvSpPr>
        <p:spPr/>
        <p:txBody>
          <a:bodyPr/>
          <a:lstStyle/>
          <a:p>
            <a:r>
              <a:rPr lang="en-IN"/>
              <a:t>DR. BHUPINDER</a:t>
            </a:r>
          </a:p>
        </p:txBody>
      </p:sp>
      <p:sp>
        <p:nvSpPr>
          <p:cNvPr id="6" name="Slide Number Placeholder 5"/>
          <p:cNvSpPr>
            <a:spLocks noGrp="1"/>
          </p:cNvSpPr>
          <p:nvPr>
            <p:ph type="sldNum" sz="quarter" idx="12"/>
          </p:nvPr>
        </p:nvSpPr>
        <p:spPr/>
        <p:txBody>
          <a:bodyPr/>
          <a:lstStyle/>
          <a:p>
            <a:fld id="{E6767674-A3CE-4E73-9166-D2C9FA9FD365}"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9558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26B23C-D3FF-4BC0-B543-FD59C5DE1225}" type="datetime1">
              <a:rPr lang="en-IN" smtClean="0"/>
              <a:t>29-07-2025</a:t>
            </a:fld>
            <a:endParaRPr lang="en-IN"/>
          </a:p>
        </p:txBody>
      </p:sp>
      <p:sp>
        <p:nvSpPr>
          <p:cNvPr id="5" name="Footer Placeholder 4"/>
          <p:cNvSpPr>
            <a:spLocks noGrp="1"/>
          </p:cNvSpPr>
          <p:nvPr>
            <p:ph type="ftr" sz="quarter" idx="11"/>
          </p:nvPr>
        </p:nvSpPr>
        <p:spPr/>
        <p:txBody>
          <a:bodyPr/>
          <a:lstStyle/>
          <a:p>
            <a:r>
              <a:rPr lang="en-IN"/>
              <a:t>DR. BHUPINDER</a:t>
            </a:r>
          </a:p>
        </p:txBody>
      </p:sp>
      <p:sp>
        <p:nvSpPr>
          <p:cNvPr id="6" name="Slide Number Placeholder 5"/>
          <p:cNvSpPr>
            <a:spLocks noGrp="1"/>
          </p:cNvSpPr>
          <p:nvPr>
            <p:ph type="sldNum" sz="quarter" idx="12"/>
          </p:nvPr>
        </p:nvSpPr>
        <p:spPr/>
        <p:txBody>
          <a:bodyPr/>
          <a:lstStyle/>
          <a:p>
            <a:fld id="{E6767674-A3CE-4E73-9166-D2C9FA9FD365}" type="slidenum">
              <a:rPr lang="en-IN" smtClean="0"/>
              <a:t>‹#›</a:t>
            </a:fld>
            <a:endParaRPr lang="en-IN"/>
          </a:p>
        </p:txBody>
      </p:sp>
    </p:spTree>
    <p:extLst>
      <p:ext uri="{BB962C8B-B14F-4D97-AF65-F5344CB8AC3E}">
        <p14:creationId xmlns:p14="http://schemas.microsoft.com/office/powerpoint/2010/main" val="2332682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E0569A-EEE3-402A-909C-03E1A9CDBC58}" type="datetime1">
              <a:rPr lang="en-IN" smtClean="0"/>
              <a:t>29-07-2025</a:t>
            </a:fld>
            <a:endParaRPr lang="en-IN"/>
          </a:p>
        </p:txBody>
      </p:sp>
      <p:sp>
        <p:nvSpPr>
          <p:cNvPr id="5" name="Footer Placeholder 4"/>
          <p:cNvSpPr>
            <a:spLocks noGrp="1"/>
          </p:cNvSpPr>
          <p:nvPr>
            <p:ph type="ftr" sz="quarter" idx="11"/>
          </p:nvPr>
        </p:nvSpPr>
        <p:spPr/>
        <p:txBody>
          <a:bodyPr/>
          <a:lstStyle/>
          <a:p>
            <a:r>
              <a:rPr lang="en-IN"/>
              <a:t>DR. BHUPINDER</a:t>
            </a:r>
          </a:p>
        </p:txBody>
      </p:sp>
      <p:sp>
        <p:nvSpPr>
          <p:cNvPr id="6" name="Slide Number Placeholder 5"/>
          <p:cNvSpPr>
            <a:spLocks noGrp="1"/>
          </p:cNvSpPr>
          <p:nvPr>
            <p:ph type="sldNum" sz="quarter" idx="12"/>
          </p:nvPr>
        </p:nvSpPr>
        <p:spPr/>
        <p:txBody>
          <a:bodyPr/>
          <a:lstStyle/>
          <a:p>
            <a:fld id="{E6767674-A3CE-4E73-9166-D2C9FA9FD365}"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875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B34619-8B9A-4E5D-B18E-35E33775E303}" type="datetime1">
              <a:rPr lang="en-IN" smtClean="0"/>
              <a:t>29-07-2025</a:t>
            </a:fld>
            <a:endParaRPr lang="en-IN"/>
          </a:p>
        </p:txBody>
      </p:sp>
      <p:sp>
        <p:nvSpPr>
          <p:cNvPr id="5" name="Footer Placeholder 4"/>
          <p:cNvSpPr>
            <a:spLocks noGrp="1"/>
          </p:cNvSpPr>
          <p:nvPr>
            <p:ph type="ftr" sz="quarter" idx="11"/>
          </p:nvPr>
        </p:nvSpPr>
        <p:spPr/>
        <p:txBody>
          <a:bodyPr/>
          <a:lstStyle/>
          <a:p>
            <a:r>
              <a:rPr lang="en-IN"/>
              <a:t>DR. BHUPINDER</a:t>
            </a:r>
          </a:p>
        </p:txBody>
      </p:sp>
      <p:sp>
        <p:nvSpPr>
          <p:cNvPr id="6" name="Slide Number Placeholder 5"/>
          <p:cNvSpPr>
            <a:spLocks noGrp="1"/>
          </p:cNvSpPr>
          <p:nvPr>
            <p:ph type="sldNum" sz="quarter" idx="12"/>
          </p:nvPr>
        </p:nvSpPr>
        <p:spPr/>
        <p:txBody>
          <a:bodyPr/>
          <a:lstStyle/>
          <a:p>
            <a:fld id="{E6767674-A3CE-4E73-9166-D2C9FA9FD365}" type="slidenum">
              <a:rPr lang="en-IN" smtClean="0"/>
              <a:t>‹#›</a:t>
            </a:fld>
            <a:endParaRPr lang="en-IN"/>
          </a:p>
        </p:txBody>
      </p:sp>
    </p:spTree>
    <p:extLst>
      <p:ext uri="{BB962C8B-B14F-4D97-AF65-F5344CB8AC3E}">
        <p14:creationId xmlns:p14="http://schemas.microsoft.com/office/powerpoint/2010/main" val="3223703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4841EE-E9DD-4F83-A869-DEE747DAC01C}" type="datetime1">
              <a:rPr lang="en-IN" smtClean="0"/>
              <a:t>29-07-2025</a:t>
            </a:fld>
            <a:endParaRPr lang="en-IN"/>
          </a:p>
        </p:txBody>
      </p:sp>
      <p:sp>
        <p:nvSpPr>
          <p:cNvPr id="5" name="Footer Placeholder 4"/>
          <p:cNvSpPr>
            <a:spLocks noGrp="1"/>
          </p:cNvSpPr>
          <p:nvPr>
            <p:ph type="ftr" sz="quarter" idx="11"/>
          </p:nvPr>
        </p:nvSpPr>
        <p:spPr/>
        <p:txBody>
          <a:bodyPr/>
          <a:lstStyle/>
          <a:p>
            <a:r>
              <a:rPr lang="en-IN"/>
              <a:t>DR. BHUPINDER</a:t>
            </a:r>
          </a:p>
        </p:txBody>
      </p:sp>
      <p:sp>
        <p:nvSpPr>
          <p:cNvPr id="6" name="Slide Number Placeholder 5"/>
          <p:cNvSpPr>
            <a:spLocks noGrp="1"/>
          </p:cNvSpPr>
          <p:nvPr>
            <p:ph type="sldNum" sz="quarter" idx="12"/>
          </p:nvPr>
        </p:nvSpPr>
        <p:spPr/>
        <p:txBody>
          <a:bodyPr/>
          <a:lstStyle/>
          <a:p>
            <a:fld id="{E6767674-A3CE-4E73-9166-D2C9FA9FD365}"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077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F25A8F-6836-4CD7-B80D-B806AC13C9FD}" type="datetime1">
              <a:rPr lang="en-IN" smtClean="0"/>
              <a:t>29-07-2025</a:t>
            </a:fld>
            <a:endParaRPr lang="en-IN"/>
          </a:p>
        </p:txBody>
      </p:sp>
      <p:sp>
        <p:nvSpPr>
          <p:cNvPr id="6" name="Footer Placeholder 5"/>
          <p:cNvSpPr>
            <a:spLocks noGrp="1"/>
          </p:cNvSpPr>
          <p:nvPr>
            <p:ph type="ftr" sz="quarter" idx="11"/>
          </p:nvPr>
        </p:nvSpPr>
        <p:spPr/>
        <p:txBody>
          <a:bodyPr/>
          <a:lstStyle/>
          <a:p>
            <a:r>
              <a:rPr lang="en-IN"/>
              <a:t>DR. BHUPINDER</a:t>
            </a:r>
          </a:p>
        </p:txBody>
      </p:sp>
      <p:sp>
        <p:nvSpPr>
          <p:cNvPr id="7" name="Slide Number Placeholder 6"/>
          <p:cNvSpPr>
            <a:spLocks noGrp="1"/>
          </p:cNvSpPr>
          <p:nvPr>
            <p:ph type="sldNum" sz="quarter" idx="12"/>
          </p:nvPr>
        </p:nvSpPr>
        <p:spPr/>
        <p:txBody>
          <a:bodyPr/>
          <a:lstStyle/>
          <a:p>
            <a:fld id="{E6767674-A3CE-4E73-9166-D2C9FA9FD365}" type="slidenum">
              <a:rPr lang="en-IN" smtClean="0"/>
              <a:t>‹#›</a:t>
            </a:fld>
            <a:endParaRPr lang="en-IN"/>
          </a:p>
        </p:txBody>
      </p:sp>
    </p:spTree>
    <p:extLst>
      <p:ext uri="{BB962C8B-B14F-4D97-AF65-F5344CB8AC3E}">
        <p14:creationId xmlns:p14="http://schemas.microsoft.com/office/powerpoint/2010/main" val="3625401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20FC1D-E6A5-4BF9-BFBE-6AA6F0F10E03}" type="datetime1">
              <a:rPr lang="en-IN" smtClean="0"/>
              <a:t>29-07-2025</a:t>
            </a:fld>
            <a:endParaRPr lang="en-IN"/>
          </a:p>
        </p:txBody>
      </p:sp>
      <p:sp>
        <p:nvSpPr>
          <p:cNvPr id="8" name="Footer Placeholder 7"/>
          <p:cNvSpPr>
            <a:spLocks noGrp="1"/>
          </p:cNvSpPr>
          <p:nvPr>
            <p:ph type="ftr" sz="quarter" idx="11"/>
          </p:nvPr>
        </p:nvSpPr>
        <p:spPr/>
        <p:txBody>
          <a:bodyPr/>
          <a:lstStyle/>
          <a:p>
            <a:r>
              <a:rPr lang="en-IN"/>
              <a:t>DR. BHUPINDER</a:t>
            </a:r>
          </a:p>
        </p:txBody>
      </p:sp>
      <p:sp>
        <p:nvSpPr>
          <p:cNvPr id="9" name="Slide Number Placeholder 8"/>
          <p:cNvSpPr>
            <a:spLocks noGrp="1"/>
          </p:cNvSpPr>
          <p:nvPr>
            <p:ph type="sldNum" sz="quarter" idx="12"/>
          </p:nvPr>
        </p:nvSpPr>
        <p:spPr/>
        <p:txBody>
          <a:bodyPr/>
          <a:lstStyle/>
          <a:p>
            <a:fld id="{E6767674-A3CE-4E73-9166-D2C9FA9FD365}" type="slidenum">
              <a:rPr lang="en-IN" smtClean="0"/>
              <a:t>‹#›</a:t>
            </a:fld>
            <a:endParaRPr lang="en-IN"/>
          </a:p>
        </p:txBody>
      </p:sp>
    </p:spTree>
    <p:extLst>
      <p:ext uri="{BB962C8B-B14F-4D97-AF65-F5344CB8AC3E}">
        <p14:creationId xmlns:p14="http://schemas.microsoft.com/office/powerpoint/2010/main" val="3154565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AA9C0C-2C97-48C1-BFF5-2A85E3325541}" type="datetime1">
              <a:rPr lang="en-IN" smtClean="0"/>
              <a:t>29-07-2025</a:t>
            </a:fld>
            <a:endParaRPr lang="en-IN"/>
          </a:p>
        </p:txBody>
      </p:sp>
      <p:sp>
        <p:nvSpPr>
          <p:cNvPr id="4" name="Footer Placeholder 3"/>
          <p:cNvSpPr>
            <a:spLocks noGrp="1"/>
          </p:cNvSpPr>
          <p:nvPr>
            <p:ph type="ftr" sz="quarter" idx="11"/>
          </p:nvPr>
        </p:nvSpPr>
        <p:spPr/>
        <p:txBody>
          <a:bodyPr/>
          <a:lstStyle/>
          <a:p>
            <a:r>
              <a:rPr lang="en-IN"/>
              <a:t>DR. BHUPINDER</a:t>
            </a:r>
          </a:p>
        </p:txBody>
      </p:sp>
      <p:sp>
        <p:nvSpPr>
          <p:cNvPr id="5" name="Slide Number Placeholder 4"/>
          <p:cNvSpPr>
            <a:spLocks noGrp="1"/>
          </p:cNvSpPr>
          <p:nvPr>
            <p:ph type="sldNum" sz="quarter" idx="12"/>
          </p:nvPr>
        </p:nvSpPr>
        <p:spPr/>
        <p:txBody>
          <a:bodyPr/>
          <a:lstStyle/>
          <a:p>
            <a:fld id="{E6767674-A3CE-4E73-9166-D2C9FA9FD365}" type="slidenum">
              <a:rPr lang="en-IN" smtClean="0"/>
              <a:t>‹#›</a:t>
            </a:fld>
            <a:endParaRPr lang="en-IN"/>
          </a:p>
        </p:txBody>
      </p:sp>
    </p:spTree>
    <p:extLst>
      <p:ext uri="{BB962C8B-B14F-4D97-AF65-F5344CB8AC3E}">
        <p14:creationId xmlns:p14="http://schemas.microsoft.com/office/powerpoint/2010/main" val="2120202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942F57-E13D-4958-8790-676F742BE3A7}" type="datetime1">
              <a:rPr lang="en-IN" smtClean="0"/>
              <a:t>29-07-2025</a:t>
            </a:fld>
            <a:endParaRPr lang="en-IN"/>
          </a:p>
        </p:txBody>
      </p:sp>
      <p:sp>
        <p:nvSpPr>
          <p:cNvPr id="3" name="Footer Placeholder 2"/>
          <p:cNvSpPr>
            <a:spLocks noGrp="1"/>
          </p:cNvSpPr>
          <p:nvPr>
            <p:ph type="ftr" sz="quarter" idx="11"/>
          </p:nvPr>
        </p:nvSpPr>
        <p:spPr/>
        <p:txBody>
          <a:bodyPr/>
          <a:lstStyle/>
          <a:p>
            <a:r>
              <a:rPr lang="en-IN"/>
              <a:t>DR. BHUPINDER</a:t>
            </a:r>
          </a:p>
        </p:txBody>
      </p:sp>
      <p:sp>
        <p:nvSpPr>
          <p:cNvPr id="4" name="Slide Number Placeholder 3"/>
          <p:cNvSpPr>
            <a:spLocks noGrp="1"/>
          </p:cNvSpPr>
          <p:nvPr>
            <p:ph type="sldNum" sz="quarter" idx="12"/>
          </p:nvPr>
        </p:nvSpPr>
        <p:spPr/>
        <p:txBody>
          <a:bodyPr/>
          <a:lstStyle/>
          <a:p>
            <a:fld id="{E6767674-A3CE-4E73-9166-D2C9FA9FD365}" type="slidenum">
              <a:rPr lang="en-IN" smtClean="0"/>
              <a:t>‹#›</a:t>
            </a:fld>
            <a:endParaRPr lang="en-IN"/>
          </a:p>
        </p:txBody>
      </p:sp>
    </p:spTree>
    <p:extLst>
      <p:ext uri="{BB962C8B-B14F-4D97-AF65-F5344CB8AC3E}">
        <p14:creationId xmlns:p14="http://schemas.microsoft.com/office/powerpoint/2010/main" val="63595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090ABF-9A55-4874-8F57-DC498D26B749}" type="datetime1">
              <a:rPr lang="en-IN" smtClean="0"/>
              <a:t>29-07-2025</a:t>
            </a:fld>
            <a:endParaRPr lang="en-IN"/>
          </a:p>
        </p:txBody>
      </p:sp>
      <p:sp>
        <p:nvSpPr>
          <p:cNvPr id="6" name="Footer Placeholder 5"/>
          <p:cNvSpPr>
            <a:spLocks noGrp="1"/>
          </p:cNvSpPr>
          <p:nvPr>
            <p:ph type="ftr" sz="quarter" idx="11"/>
          </p:nvPr>
        </p:nvSpPr>
        <p:spPr/>
        <p:txBody>
          <a:bodyPr/>
          <a:lstStyle/>
          <a:p>
            <a:r>
              <a:rPr lang="en-IN"/>
              <a:t>DR. BHUPINDER</a:t>
            </a:r>
          </a:p>
        </p:txBody>
      </p:sp>
      <p:sp>
        <p:nvSpPr>
          <p:cNvPr id="7" name="Slide Number Placeholder 6"/>
          <p:cNvSpPr>
            <a:spLocks noGrp="1"/>
          </p:cNvSpPr>
          <p:nvPr>
            <p:ph type="sldNum" sz="quarter" idx="12"/>
          </p:nvPr>
        </p:nvSpPr>
        <p:spPr/>
        <p:txBody>
          <a:bodyPr/>
          <a:lstStyle/>
          <a:p>
            <a:fld id="{E6767674-A3CE-4E73-9166-D2C9FA9FD365}" type="slidenum">
              <a:rPr lang="en-IN" smtClean="0"/>
              <a:t>‹#›</a:t>
            </a:fld>
            <a:endParaRPr lang="en-IN"/>
          </a:p>
        </p:txBody>
      </p:sp>
    </p:spTree>
    <p:extLst>
      <p:ext uri="{BB962C8B-B14F-4D97-AF65-F5344CB8AC3E}">
        <p14:creationId xmlns:p14="http://schemas.microsoft.com/office/powerpoint/2010/main" val="3517507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7EE389-D079-42CE-BEFC-DE688F2A1412}" type="datetime1">
              <a:rPr lang="en-IN" smtClean="0"/>
              <a:t>29-07-2025</a:t>
            </a:fld>
            <a:endParaRPr lang="en-IN"/>
          </a:p>
        </p:txBody>
      </p:sp>
      <p:sp>
        <p:nvSpPr>
          <p:cNvPr id="6" name="Footer Placeholder 5"/>
          <p:cNvSpPr>
            <a:spLocks noGrp="1"/>
          </p:cNvSpPr>
          <p:nvPr>
            <p:ph type="ftr" sz="quarter" idx="11"/>
          </p:nvPr>
        </p:nvSpPr>
        <p:spPr/>
        <p:txBody>
          <a:bodyPr/>
          <a:lstStyle/>
          <a:p>
            <a:r>
              <a:rPr lang="en-IN"/>
              <a:t>DR. BHUPINDER</a:t>
            </a:r>
          </a:p>
        </p:txBody>
      </p:sp>
      <p:sp>
        <p:nvSpPr>
          <p:cNvPr id="7" name="Slide Number Placeholder 6"/>
          <p:cNvSpPr>
            <a:spLocks noGrp="1"/>
          </p:cNvSpPr>
          <p:nvPr>
            <p:ph type="sldNum" sz="quarter" idx="12"/>
          </p:nvPr>
        </p:nvSpPr>
        <p:spPr/>
        <p:txBody>
          <a:bodyPr/>
          <a:lstStyle/>
          <a:p>
            <a:fld id="{E6767674-A3CE-4E73-9166-D2C9FA9FD365}"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3453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81ACB87-EA96-455F-B8A4-3B27AFE875F6}" type="datetime1">
              <a:rPr lang="en-IN" smtClean="0"/>
              <a:t>29-07-2025</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IN"/>
              <a:t>DR. BHUPINDER</a:t>
            </a: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6767674-A3CE-4E73-9166-D2C9FA9FD365}"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39753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wallpaperflare.com/search?wallpaper=win&amp;page=2" TargetMode="External"/><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hyperlink" Target="https://www.ibm.com/watso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6B0AB-689E-46D9-B790-4E795D384A69}"/>
              </a:ext>
            </a:extLst>
          </p:cNvPr>
          <p:cNvSpPr>
            <a:spLocks noGrp="1"/>
          </p:cNvSpPr>
          <p:nvPr>
            <p:ph type="ctrTitle"/>
          </p:nvPr>
        </p:nvSpPr>
        <p:spPr/>
        <p:txBody>
          <a:bodyPr/>
          <a:lstStyle/>
          <a:p>
            <a:r>
              <a:rPr lang="en-US" dirty="0"/>
              <a:t>ENTREPRENEURIAL SKILLS</a:t>
            </a:r>
            <a:endParaRPr lang="en-IN" dirty="0"/>
          </a:p>
        </p:txBody>
      </p:sp>
      <p:sp>
        <p:nvSpPr>
          <p:cNvPr id="3" name="Subtitle 2">
            <a:extLst>
              <a:ext uri="{FF2B5EF4-FFF2-40B4-BE49-F238E27FC236}">
                <a16:creationId xmlns:a16="http://schemas.microsoft.com/office/drawing/2014/main" id="{66E8D153-DE66-4192-AAD6-40819F70E781}"/>
              </a:ext>
            </a:extLst>
          </p:cNvPr>
          <p:cNvSpPr>
            <a:spLocks noGrp="1"/>
          </p:cNvSpPr>
          <p:nvPr>
            <p:ph type="subTitle" idx="1"/>
          </p:nvPr>
        </p:nvSpPr>
        <p:spPr/>
        <p:txBody>
          <a:bodyPr/>
          <a:lstStyle/>
          <a:p>
            <a:r>
              <a:rPr lang="en-US" dirty="0"/>
              <a:t>DR. BHUPINDER KAUR</a:t>
            </a:r>
            <a:endParaRPr lang="en-IN" dirty="0"/>
          </a:p>
        </p:txBody>
      </p:sp>
      <p:sp>
        <p:nvSpPr>
          <p:cNvPr id="4" name="Footer Placeholder 3">
            <a:extLst>
              <a:ext uri="{FF2B5EF4-FFF2-40B4-BE49-F238E27FC236}">
                <a16:creationId xmlns:a16="http://schemas.microsoft.com/office/drawing/2014/main" id="{70B2DB03-74C7-4F8D-B2E7-091A858D8611}"/>
              </a:ext>
            </a:extLst>
          </p:cNvPr>
          <p:cNvSpPr>
            <a:spLocks noGrp="1"/>
          </p:cNvSpPr>
          <p:nvPr>
            <p:ph type="ftr" sz="quarter" idx="11"/>
          </p:nvPr>
        </p:nvSpPr>
        <p:spPr/>
        <p:txBody>
          <a:bodyPr/>
          <a:lstStyle/>
          <a:p>
            <a:r>
              <a:rPr lang="en-IN"/>
              <a:t>DR. BHUPINDER</a:t>
            </a:r>
          </a:p>
        </p:txBody>
      </p:sp>
      <p:sp>
        <p:nvSpPr>
          <p:cNvPr id="5" name="Slide Number Placeholder 4">
            <a:extLst>
              <a:ext uri="{FF2B5EF4-FFF2-40B4-BE49-F238E27FC236}">
                <a16:creationId xmlns:a16="http://schemas.microsoft.com/office/drawing/2014/main" id="{4484D132-845B-43D3-9A49-A317770342BD}"/>
              </a:ext>
            </a:extLst>
          </p:cNvPr>
          <p:cNvSpPr>
            <a:spLocks noGrp="1"/>
          </p:cNvSpPr>
          <p:nvPr>
            <p:ph type="sldNum" sz="quarter" idx="12"/>
          </p:nvPr>
        </p:nvSpPr>
        <p:spPr/>
        <p:txBody>
          <a:bodyPr/>
          <a:lstStyle/>
          <a:p>
            <a:fld id="{E6767674-A3CE-4E73-9166-D2C9FA9FD365}" type="slidenum">
              <a:rPr lang="en-IN" smtClean="0"/>
              <a:t>1</a:t>
            </a:fld>
            <a:endParaRPr lang="en-IN"/>
          </a:p>
        </p:txBody>
      </p:sp>
    </p:spTree>
    <p:extLst>
      <p:ext uri="{BB962C8B-B14F-4D97-AF65-F5344CB8AC3E}">
        <p14:creationId xmlns:p14="http://schemas.microsoft.com/office/powerpoint/2010/main" val="519777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41F0DA-E02E-47DE-A6F3-BC77EDC27D66}"/>
              </a:ext>
            </a:extLst>
          </p:cNvPr>
          <p:cNvSpPr>
            <a:spLocks noGrp="1"/>
          </p:cNvSpPr>
          <p:nvPr>
            <p:ph idx="1"/>
          </p:nvPr>
        </p:nvSpPr>
        <p:spPr>
          <a:xfrm>
            <a:off x="1024128" y="215153"/>
            <a:ext cx="9720073" cy="6400800"/>
          </a:xfrm>
        </p:spPr>
        <p:txBody>
          <a:bodyPr>
            <a:normAutofit fontScale="85000" lnSpcReduction="10000"/>
          </a:bodyPr>
          <a:lstStyle/>
          <a:p>
            <a:pPr algn="just">
              <a:buFont typeface="Wingdings" panose="05000000000000000000" pitchFamily="2" charset="2"/>
              <a:buChar char="ü"/>
            </a:pPr>
            <a:r>
              <a:rPr lang="en-US" b="1" dirty="0"/>
              <a:t>Procurement of Machines and Materials </a:t>
            </a:r>
            <a:r>
              <a:rPr lang="en-US" dirty="0"/>
              <a:t>: Another important function of an entrepreneur is to procure raw materials and machines. Entrepreneur has to identify cheap and regular sources of raw materials which will help him to reduce the cost of production and face competition boldly. While procuring machineries, he should specify the technical details and the capacity. He should consider the warranty, after sales service facilities etc. before procuring machineries.</a:t>
            </a:r>
          </a:p>
          <a:p>
            <a:pPr algn="just">
              <a:buFont typeface="Wingdings" panose="05000000000000000000" pitchFamily="2" charset="2"/>
              <a:buChar char="ü"/>
            </a:pPr>
            <a:r>
              <a:rPr lang="en-US" b="1" dirty="0"/>
              <a:t>Market Research </a:t>
            </a:r>
            <a:r>
              <a:rPr lang="en-US" dirty="0"/>
              <a:t>: Market research is the systematic collection of data regarding the product which the Entrepreneur wants to manufacture. Entrepreneur has to undertake market research persistently to know the details of the intending product, i.e. the demand for the product, size of the market/customers, the supply of the product, competition, the price of the product etc. </a:t>
            </a:r>
          </a:p>
          <a:p>
            <a:pPr algn="just">
              <a:buFont typeface="Wingdings" panose="05000000000000000000" pitchFamily="2" charset="2"/>
              <a:buChar char="ü"/>
            </a:pPr>
            <a:r>
              <a:rPr lang="en-US" b="1" dirty="0"/>
              <a:t>Determining form of Enterprise </a:t>
            </a:r>
            <a:r>
              <a:rPr lang="en-US" dirty="0"/>
              <a:t>: Entrepreneur has to determine form of enterprise depending upon the nature of the product, volume of investment etc. The forms of ownership are also proprietorship, partnership, Joint Stock Company, co-operative society etc. Determination of ownership right is essential on the part of the entrepreneur to acquire legal title to assets. </a:t>
            </a:r>
          </a:p>
          <a:p>
            <a:pPr algn="just">
              <a:buFont typeface="Wingdings" panose="05000000000000000000" pitchFamily="2" charset="2"/>
              <a:buChar char="ü"/>
            </a:pPr>
            <a:r>
              <a:rPr lang="en-US" b="1" dirty="0"/>
              <a:t>Recruitment of Manpower </a:t>
            </a:r>
            <a:r>
              <a:rPr lang="en-US" dirty="0"/>
              <a:t>: To carry out this function, an entrepreneur has to perform the following activities. a. Estimate man power requirement for short term and long term b. Laying down the selection procedure. c. Designing scheme of compensation. d. Laying down the service rules. e. Designing mechanism for training and development. </a:t>
            </a:r>
          </a:p>
          <a:p>
            <a:pPr algn="just">
              <a:buFont typeface="Wingdings" panose="05000000000000000000" pitchFamily="2" charset="2"/>
              <a:buChar char="ü"/>
            </a:pPr>
            <a:r>
              <a:rPr lang="en-US" b="1" dirty="0"/>
              <a:t>Implementation of the Project </a:t>
            </a:r>
            <a:r>
              <a:rPr lang="en-US" dirty="0"/>
              <a:t>: Entrepreneur has to develop schedule and action plan for the implementation of the project. The project must be implemented in a time bound manner. All the activities from the conception stage to the commissioning stage are to be accomplished by him in accordance with the implementation schedule to avoid cost and time over run. He has to organize various resources and coordinate various activities. This implementation of the project is an important function of the entrepreneur. All the above functions of the entrepreneur can precisely be put into three categories of innovation, risk bearing, and organizing and managing functions.</a:t>
            </a:r>
            <a:endParaRPr lang="en-IN" dirty="0"/>
          </a:p>
        </p:txBody>
      </p:sp>
      <p:sp>
        <p:nvSpPr>
          <p:cNvPr id="2" name="Footer Placeholder 1">
            <a:extLst>
              <a:ext uri="{FF2B5EF4-FFF2-40B4-BE49-F238E27FC236}">
                <a16:creationId xmlns:a16="http://schemas.microsoft.com/office/drawing/2014/main" id="{90826A63-A42A-4493-9212-A76FFBB3643C}"/>
              </a:ext>
            </a:extLst>
          </p:cNvPr>
          <p:cNvSpPr>
            <a:spLocks noGrp="1"/>
          </p:cNvSpPr>
          <p:nvPr>
            <p:ph type="ftr" sz="quarter" idx="11"/>
          </p:nvPr>
        </p:nvSpPr>
        <p:spPr/>
        <p:txBody>
          <a:bodyPr/>
          <a:lstStyle/>
          <a:p>
            <a:r>
              <a:rPr lang="en-IN"/>
              <a:t>DR. BHUPINDER</a:t>
            </a:r>
          </a:p>
        </p:txBody>
      </p:sp>
      <p:sp>
        <p:nvSpPr>
          <p:cNvPr id="4" name="Slide Number Placeholder 3">
            <a:extLst>
              <a:ext uri="{FF2B5EF4-FFF2-40B4-BE49-F238E27FC236}">
                <a16:creationId xmlns:a16="http://schemas.microsoft.com/office/drawing/2014/main" id="{086130F9-F18F-4669-B612-DD60F9D3C239}"/>
              </a:ext>
            </a:extLst>
          </p:cNvPr>
          <p:cNvSpPr>
            <a:spLocks noGrp="1"/>
          </p:cNvSpPr>
          <p:nvPr>
            <p:ph type="sldNum" sz="quarter" idx="12"/>
          </p:nvPr>
        </p:nvSpPr>
        <p:spPr/>
        <p:txBody>
          <a:bodyPr/>
          <a:lstStyle/>
          <a:p>
            <a:fld id="{E6767674-A3CE-4E73-9166-D2C9FA9FD365}" type="slidenum">
              <a:rPr lang="en-IN" smtClean="0"/>
              <a:t>10</a:t>
            </a:fld>
            <a:endParaRPr lang="en-IN"/>
          </a:p>
        </p:txBody>
      </p:sp>
    </p:spTree>
    <p:extLst>
      <p:ext uri="{BB962C8B-B14F-4D97-AF65-F5344CB8AC3E}">
        <p14:creationId xmlns:p14="http://schemas.microsoft.com/office/powerpoint/2010/main" val="1584508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83E980-E57F-4649-90D2-E7BA4272110F}"/>
              </a:ext>
            </a:extLst>
          </p:cNvPr>
          <p:cNvSpPr>
            <a:spLocks noGrp="1"/>
          </p:cNvSpPr>
          <p:nvPr>
            <p:ph type="title"/>
          </p:nvPr>
        </p:nvSpPr>
        <p:spPr/>
        <p:txBody>
          <a:bodyPr/>
          <a:lstStyle/>
          <a:p>
            <a:r>
              <a:rPr lang="en-US" dirty="0"/>
              <a:t>TYPES OF ENTREPRENEURS</a:t>
            </a:r>
            <a:endParaRPr lang="en-IN" dirty="0"/>
          </a:p>
        </p:txBody>
      </p:sp>
      <p:pic>
        <p:nvPicPr>
          <p:cNvPr id="8" name="Picture Placeholder 7" descr="Two colleagues planning on board with sticky notes">
            <a:extLst>
              <a:ext uri="{FF2B5EF4-FFF2-40B4-BE49-F238E27FC236}">
                <a16:creationId xmlns:a16="http://schemas.microsoft.com/office/drawing/2014/main" id="{FFE7B55F-F9E1-413A-87D6-C937555826D9}"/>
              </a:ext>
            </a:extLst>
          </p:cNvPr>
          <p:cNvPicPr>
            <a:picLocks noGrp="1" noChangeAspect="1"/>
          </p:cNvPicPr>
          <p:nvPr>
            <p:ph type="pic" idx="4294967295"/>
          </p:nvPr>
        </p:nvPicPr>
        <p:blipFill>
          <a:blip r:embed="rId2">
            <a:extLst>
              <a:ext uri="{28A0092B-C50C-407E-A947-70E740481C1C}">
                <a14:useLocalDpi xmlns:a14="http://schemas.microsoft.com/office/drawing/2010/main" val="0"/>
              </a:ext>
            </a:extLst>
          </a:blip>
          <a:srcRect t="21881" b="21881"/>
          <a:stretch>
            <a:fillRect/>
          </a:stretch>
        </p:blipFill>
        <p:spPr>
          <a:xfrm>
            <a:off x="0" y="0"/>
            <a:ext cx="12188825" cy="4572000"/>
          </a:xfrm>
        </p:spPr>
      </p:pic>
      <p:sp>
        <p:nvSpPr>
          <p:cNvPr id="2" name="Footer Placeholder 1">
            <a:extLst>
              <a:ext uri="{FF2B5EF4-FFF2-40B4-BE49-F238E27FC236}">
                <a16:creationId xmlns:a16="http://schemas.microsoft.com/office/drawing/2014/main" id="{2517883E-E49A-4F5C-8F76-19606E2238E1}"/>
              </a:ext>
            </a:extLst>
          </p:cNvPr>
          <p:cNvSpPr>
            <a:spLocks noGrp="1"/>
          </p:cNvSpPr>
          <p:nvPr>
            <p:ph type="ftr" sz="quarter" idx="11"/>
          </p:nvPr>
        </p:nvSpPr>
        <p:spPr/>
        <p:txBody>
          <a:bodyPr/>
          <a:lstStyle/>
          <a:p>
            <a:r>
              <a:rPr lang="en-IN"/>
              <a:t>DR. BHUPINDER</a:t>
            </a:r>
          </a:p>
        </p:txBody>
      </p:sp>
      <p:sp>
        <p:nvSpPr>
          <p:cNvPr id="3" name="Slide Number Placeholder 2">
            <a:extLst>
              <a:ext uri="{FF2B5EF4-FFF2-40B4-BE49-F238E27FC236}">
                <a16:creationId xmlns:a16="http://schemas.microsoft.com/office/drawing/2014/main" id="{13682C58-AF6B-487E-B791-868EDB935BBA}"/>
              </a:ext>
            </a:extLst>
          </p:cNvPr>
          <p:cNvSpPr>
            <a:spLocks noGrp="1"/>
          </p:cNvSpPr>
          <p:nvPr>
            <p:ph type="sldNum" sz="quarter" idx="12"/>
          </p:nvPr>
        </p:nvSpPr>
        <p:spPr/>
        <p:txBody>
          <a:bodyPr/>
          <a:lstStyle/>
          <a:p>
            <a:fld id="{E6767674-A3CE-4E73-9166-D2C9FA9FD365}" type="slidenum">
              <a:rPr lang="en-IN" smtClean="0"/>
              <a:t>11</a:t>
            </a:fld>
            <a:endParaRPr lang="en-IN"/>
          </a:p>
        </p:txBody>
      </p:sp>
    </p:spTree>
    <p:extLst>
      <p:ext uri="{BB962C8B-B14F-4D97-AF65-F5344CB8AC3E}">
        <p14:creationId xmlns:p14="http://schemas.microsoft.com/office/powerpoint/2010/main" val="2071208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2B526D-6F2A-4C7E-AA6B-63827B0A241C}"/>
              </a:ext>
            </a:extLst>
          </p:cNvPr>
          <p:cNvSpPr>
            <a:spLocks noGrp="1"/>
          </p:cNvSpPr>
          <p:nvPr>
            <p:ph type="body" idx="1"/>
          </p:nvPr>
        </p:nvSpPr>
        <p:spPr>
          <a:xfrm>
            <a:off x="871728" y="1957230"/>
            <a:ext cx="4754880" cy="822960"/>
          </a:xfrm>
        </p:spPr>
        <p:txBody>
          <a:bodyPr/>
          <a:lstStyle/>
          <a:p>
            <a:r>
              <a:rPr lang="en-IN" dirty="0"/>
              <a:t>Innovative Entrepreneurs :</a:t>
            </a:r>
          </a:p>
        </p:txBody>
      </p:sp>
      <p:sp>
        <p:nvSpPr>
          <p:cNvPr id="4" name="Content Placeholder 3">
            <a:extLst>
              <a:ext uri="{FF2B5EF4-FFF2-40B4-BE49-F238E27FC236}">
                <a16:creationId xmlns:a16="http://schemas.microsoft.com/office/drawing/2014/main" id="{F4C8B6F0-047D-4197-89E4-6E7CA034F5C1}"/>
              </a:ext>
            </a:extLst>
          </p:cNvPr>
          <p:cNvSpPr>
            <a:spLocks noGrp="1"/>
          </p:cNvSpPr>
          <p:nvPr>
            <p:ph sz="half" idx="2"/>
          </p:nvPr>
        </p:nvSpPr>
        <p:spPr>
          <a:xfrm>
            <a:off x="871728" y="2689412"/>
            <a:ext cx="4754880" cy="3961268"/>
          </a:xfrm>
          <a:ln>
            <a:solidFill>
              <a:schemeClr val="tx1"/>
            </a:solidFill>
          </a:ln>
        </p:spPr>
        <p:txBody>
          <a:bodyPr>
            <a:normAutofit/>
          </a:bodyPr>
          <a:lstStyle/>
          <a:p>
            <a:pPr algn="just"/>
            <a:r>
              <a:rPr lang="en-US" dirty="0"/>
              <a:t>This type of an entrepreneur is more interested in introducing some new ideas into the market, organization or in the nation. They are drawn towards innovations and invest a lot of time and wealth in doing research and development.</a:t>
            </a:r>
          </a:p>
          <a:p>
            <a:pPr algn="just"/>
            <a:r>
              <a:rPr lang="en-US" dirty="0" err="1"/>
              <a:t>Eg</a:t>
            </a:r>
            <a:r>
              <a:rPr lang="en-US" dirty="0"/>
              <a:t>: </a:t>
            </a:r>
            <a:r>
              <a:rPr lang="en-IN" b="1" dirty="0"/>
              <a:t>Elon Musk</a:t>
            </a:r>
            <a:r>
              <a:rPr lang="en-IN" dirty="0"/>
              <a:t> – </a:t>
            </a:r>
            <a:r>
              <a:rPr lang="en-IN" i="1" dirty="0"/>
              <a:t>Tesla, SpaceX, </a:t>
            </a:r>
            <a:r>
              <a:rPr lang="en-IN" i="1" dirty="0" err="1"/>
              <a:t>Neuralink</a:t>
            </a:r>
            <a:endParaRPr lang="en-US" i="1" dirty="0"/>
          </a:p>
          <a:p>
            <a:pPr algn="just"/>
            <a:r>
              <a:rPr lang="en-IN" b="1" dirty="0"/>
              <a:t>Steve Jobs</a:t>
            </a:r>
            <a:r>
              <a:rPr lang="en-IN" dirty="0"/>
              <a:t> – </a:t>
            </a:r>
            <a:r>
              <a:rPr lang="en-IN" i="1" dirty="0"/>
              <a:t>Apple Inc.</a:t>
            </a:r>
            <a:endParaRPr lang="en-US" i="1" dirty="0"/>
          </a:p>
          <a:p>
            <a:pPr algn="just"/>
            <a:r>
              <a:rPr lang="en-IN" b="1" dirty="0"/>
              <a:t>Falguni </a:t>
            </a:r>
            <a:r>
              <a:rPr lang="en-IN" b="1" dirty="0" err="1"/>
              <a:t>Nayar</a:t>
            </a:r>
            <a:r>
              <a:rPr lang="en-IN" dirty="0"/>
              <a:t> – </a:t>
            </a:r>
            <a:r>
              <a:rPr lang="en-IN" i="1" dirty="0" err="1"/>
              <a:t>Nykaa</a:t>
            </a:r>
            <a:endParaRPr lang="en-IN" dirty="0"/>
          </a:p>
        </p:txBody>
      </p:sp>
      <p:sp>
        <p:nvSpPr>
          <p:cNvPr id="5" name="Text Placeholder 4">
            <a:extLst>
              <a:ext uri="{FF2B5EF4-FFF2-40B4-BE49-F238E27FC236}">
                <a16:creationId xmlns:a16="http://schemas.microsoft.com/office/drawing/2014/main" id="{30D85FBE-1869-4393-A665-D95601DDB8FE}"/>
              </a:ext>
            </a:extLst>
          </p:cNvPr>
          <p:cNvSpPr>
            <a:spLocks noGrp="1"/>
          </p:cNvSpPr>
          <p:nvPr>
            <p:ph type="body" sz="quarter" idx="3"/>
          </p:nvPr>
        </p:nvSpPr>
        <p:spPr>
          <a:xfrm>
            <a:off x="5892277" y="1957230"/>
            <a:ext cx="4754880" cy="822960"/>
          </a:xfrm>
        </p:spPr>
        <p:txBody>
          <a:bodyPr/>
          <a:lstStyle/>
          <a:p>
            <a:r>
              <a:rPr lang="en-IN" dirty="0"/>
              <a:t>Imitating Entrepreneurs:</a:t>
            </a:r>
          </a:p>
        </p:txBody>
      </p:sp>
      <p:sp>
        <p:nvSpPr>
          <p:cNvPr id="6" name="Content Placeholder 5">
            <a:extLst>
              <a:ext uri="{FF2B5EF4-FFF2-40B4-BE49-F238E27FC236}">
                <a16:creationId xmlns:a16="http://schemas.microsoft.com/office/drawing/2014/main" id="{E4AD8779-5952-45F2-AC80-5439FED8DBAB}"/>
              </a:ext>
            </a:extLst>
          </p:cNvPr>
          <p:cNvSpPr>
            <a:spLocks noGrp="1"/>
          </p:cNvSpPr>
          <p:nvPr>
            <p:ph sz="quarter" idx="4"/>
          </p:nvPr>
        </p:nvSpPr>
        <p:spPr>
          <a:xfrm>
            <a:off x="5892277" y="2689412"/>
            <a:ext cx="4754880" cy="3970702"/>
          </a:xfrm>
          <a:ln>
            <a:solidFill>
              <a:schemeClr val="tx1"/>
            </a:solidFill>
          </a:ln>
        </p:spPr>
        <p:txBody>
          <a:bodyPr>
            <a:normAutofit/>
          </a:bodyPr>
          <a:lstStyle/>
          <a:p>
            <a:pPr algn="just"/>
            <a:r>
              <a:rPr lang="en-US" dirty="0"/>
              <a:t>These are often disparagingly referred to as copy cats‘. They observe an existing successful system and replicate it in a manner where all the deficiencies of the original business model are addressed and all its efficiencies are retained. These entrepreneurs help to improve an existing product or production process and can offer suggestions to enhance the use of better technology.</a:t>
            </a:r>
          </a:p>
          <a:p>
            <a:pPr algn="just"/>
            <a:r>
              <a:rPr lang="en-US" dirty="0" err="1"/>
              <a:t>Eg</a:t>
            </a:r>
            <a:r>
              <a:rPr lang="en-US" dirty="0"/>
              <a:t>: Ola, Flipkart, Zomato, Oyo. </a:t>
            </a:r>
            <a:endParaRPr lang="en-IN" dirty="0"/>
          </a:p>
        </p:txBody>
      </p:sp>
      <p:sp>
        <p:nvSpPr>
          <p:cNvPr id="2" name="TextBox 1">
            <a:extLst>
              <a:ext uri="{FF2B5EF4-FFF2-40B4-BE49-F238E27FC236}">
                <a16:creationId xmlns:a16="http://schemas.microsoft.com/office/drawing/2014/main" id="{4EB92057-F75D-42B3-837D-DD8F14F278B2}"/>
              </a:ext>
            </a:extLst>
          </p:cNvPr>
          <p:cNvSpPr txBox="1"/>
          <p:nvPr/>
        </p:nvSpPr>
        <p:spPr>
          <a:xfrm>
            <a:off x="871728" y="842682"/>
            <a:ext cx="10237694" cy="1015663"/>
          </a:xfrm>
          <a:prstGeom prst="rect">
            <a:avLst/>
          </a:prstGeom>
          <a:noFill/>
        </p:spPr>
        <p:txBody>
          <a:bodyPr wrap="square" rtlCol="0">
            <a:spAutoFit/>
          </a:bodyPr>
          <a:lstStyle/>
          <a:p>
            <a:r>
              <a:rPr lang="en-US" b="0" i="1" dirty="0">
                <a:solidFill>
                  <a:srgbClr val="445578"/>
                </a:solidFill>
                <a:effectLst/>
                <a:latin typeface="Inter"/>
              </a:rPr>
              <a:t>Entrepreneurs play a vital role in economic growth, and their classification varies based on different factors. </a:t>
            </a:r>
            <a:r>
              <a:rPr lang="en-US" sz="2400" b="1" i="1" dirty="0">
                <a:solidFill>
                  <a:schemeClr val="accent1">
                    <a:lumMod val="75000"/>
                  </a:schemeClr>
                </a:solidFill>
                <a:effectLst/>
                <a:latin typeface="Inter"/>
              </a:rPr>
              <a:t>Clarence H. Danhof’s classification</a:t>
            </a:r>
            <a:r>
              <a:rPr lang="en-US" b="0" i="1" dirty="0">
                <a:solidFill>
                  <a:srgbClr val="445578"/>
                </a:solidFill>
                <a:effectLst/>
                <a:latin typeface="Inter"/>
              </a:rPr>
              <a:t>, along with various types of entrepreneur categories, helps understand their impact, motivation, and business approach.</a:t>
            </a:r>
            <a:endParaRPr lang="en-IN" i="1" dirty="0"/>
          </a:p>
        </p:txBody>
      </p:sp>
      <p:sp>
        <p:nvSpPr>
          <p:cNvPr id="7" name="Footer Placeholder 6">
            <a:extLst>
              <a:ext uri="{FF2B5EF4-FFF2-40B4-BE49-F238E27FC236}">
                <a16:creationId xmlns:a16="http://schemas.microsoft.com/office/drawing/2014/main" id="{23118D5F-4C34-40FA-9DB0-4383747ED722}"/>
              </a:ext>
            </a:extLst>
          </p:cNvPr>
          <p:cNvSpPr>
            <a:spLocks noGrp="1"/>
          </p:cNvSpPr>
          <p:nvPr>
            <p:ph type="ftr" sz="quarter" idx="11"/>
          </p:nvPr>
        </p:nvSpPr>
        <p:spPr/>
        <p:txBody>
          <a:bodyPr/>
          <a:lstStyle/>
          <a:p>
            <a:r>
              <a:rPr lang="en-IN"/>
              <a:t>DR. BHUPINDER</a:t>
            </a:r>
          </a:p>
        </p:txBody>
      </p:sp>
      <p:sp>
        <p:nvSpPr>
          <p:cNvPr id="8" name="Slide Number Placeholder 7">
            <a:extLst>
              <a:ext uri="{FF2B5EF4-FFF2-40B4-BE49-F238E27FC236}">
                <a16:creationId xmlns:a16="http://schemas.microsoft.com/office/drawing/2014/main" id="{0F0DEB6E-E0C0-4D65-85DE-AA10EC4F4EBE}"/>
              </a:ext>
            </a:extLst>
          </p:cNvPr>
          <p:cNvSpPr>
            <a:spLocks noGrp="1"/>
          </p:cNvSpPr>
          <p:nvPr>
            <p:ph type="sldNum" sz="quarter" idx="12"/>
          </p:nvPr>
        </p:nvSpPr>
        <p:spPr/>
        <p:txBody>
          <a:bodyPr/>
          <a:lstStyle/>
          <a:p>
            <a:fld id="{E6767674-A3CE-4E73-9166-D2C9FA9FD365}" type="slidenum">
              <a:rPr lang="en-IN" smtClean="0"/>
              <a:t>12</a:t>
            </a:fld>
            <a:endParaRPr lang="en-IN"/>
          </a:p>
        </p:txBody>
      </p:sp>
    </p:spTree>
    <p:extLst>
      <p:ext uri="{BB962C8B-B14F-4D97-AF65-F5344CB8AC3E}">
        <p14:creationId xmlns:p14="http://schemas.microsoft.com/office/powerpoint/2010/main" val="2079096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2B526D-6F2A-4C7E-AA6B-63827B0A241C}"/>
              </a:ext>
            </a:extLst>
          </p:cNvPr>
          <p:cNvSpPr>
            <a:spLocks noGrp="1"/>
          </p:cNvSpPr>
          <p:nvPr>
            <p:ph type="body" idx="1"/>
          </p:nvPr>
        </p:nvSpPr>
        <p:spPr>
          <a:xfrm>
            <a:off x="934481" y="603641"/>
            <a:ext cx="4754880" cy="822960"/>
          </a:xfrm>
        </p:spPr>
        <p:txBody>
          <a:bodyPr/>
          <a:lstStyle/>
          <a:p>
            <a:r>
              <a:rPr lang="en-IN" dirty="0"/>
              <a:t>Fabian Entrepreneurs:</a:t>
            </a:r>
          </a:p>
        </p:txBody>
      </p:sp>
      <p:sp>
        <p:nvSpPr>
          <p:cNvPr id="4" name="Content Placeholder 3">
            <a:extLst>
              <a:ext uri="{FF2B5EF4-FFF2-40B4-BE49-F238E27FC236}">
                <a16:creationId xmlns:a16="http://schemas.microsoft.com/office/drawing/2014/main" id="{F4C8B6F0-047D-4197-89E4-6E7CA034F5C1}"/>
              </a:ext>
            </a:extLst>
          </p:cNvPr>
          <p:cNvSpPr>
            <a:spLocks noGrp="1"/>
          </p:cNvSpPr>
          <p:nvPr>
            <p:ph sz="half" idx="2"/>
          </p:nvPr>
        </p:nvSpPr>
        <p:spPr>
          <a:xfrm>
            <a:off x="934481" y="1758214"/>
            <a:ext cx="4754880" cy="3341572"/>
          </a:xfrm>
          <a:ln>
            <a:solidFill>
              <a:schemeClr val="tx1"/>
            </a:solidFill>
          </a:ln>
        </p:spPr>
        <p:txBody>
          <a:bodyPr>
            <a:normAutofit fontScale="92500" lnSpcReduction="20000"/>
          </a:bodyPr>
          <a:lstStyle/>
          <a:p>
            <a:pPr algn="just"/>
            <a:r>
              <a:rPr lang="en-US" dirty="0"/>
              <a:t>These are entrepreneurs that are very careful in their approaches and cautious in adopting any changes. They are not prone to sudden decisions and try to shy away from any innovations or change that doesn‘t fit their narrative. </a:t>
            </a:r>
          </a:p>
          <a:p>
            <a:pPr algn="just"/>
            <a:r>
              <a:rPr lang="en-US" dirty="0"/>
              <a:t>EG: </a:t>
            </a:r>
            <a:r>
              <a:rPr lang="en-IN" dirty="0"/>
              <a:t>Kirana Shops</a:t>
            </a:r>
            <a:r>
              <a:rPr lang="en-US" dirty="0"/>
              <a:t>, Kodak</a:t>
            </a:r>
            <a:endParaRPr lang="en-IN" dirty="0"/>
          </a:p>
        </p:txBody>
      </p:sp>
      <p:sp>
        <p:nvSpPr>
          <p:cNvPr id="5" name="Text Placeholder 4">
            <a:extLst>
              <a:ext uri="{FF2B5EF4-FFF2-40B4-BE49-F238E27FC236}">
                <a16:creationId xmlns:a16="http://schemas.microsoft.com/office/drawing/2014/main" id="{30D85FBE-1869-4393-A665-D95601DDB8FE}"/>
              </a:ext>
            </a:extLst>
          </p:cNvPr>
          <p:cNvSpPr>
            <a:spLocks noGrp="1"/>
          </p:cNvSpPr>
          <p:nvPr>
            <p:ph type="body" sz="quarter" idx="3"/>
          </p:nvPr>
        </p:nvSpPr>
        <p:spPr>
          <a:xfrm>
            <a:off x="5990888" y="1346734"/>
            <a:ext cx="4754880" cy="822960"/>
          </a:xfrm>
        </p:spPr>
        <p:txBody>
          <a:bodyPr/>
          <a:lstStyle/>
          <a:p>
            <a:r>
              <a:rPr lang="en-IN" dirty="0"/>
              <a:t>Drone Entrepreneurs: </a:t>
            </a:r>
          </a:p>
        </p:txBody>
      </p:sp>
      <p:sp>
        <p:nvSpPr>
          <p:cNvPr id="6" name="Content Placeholder 5">
            <a:extLst>
              <a:ext uri="{FF2B5EF4-FFF2-40B4-BE49-F238E27FC236}">
                <a16:creationId xmlns:a16="http://schemas.microsoft.com/office/drawing/2014/main" id="{E4AD8779-5952-45F2-AC80-5439FED8DBAB}"/>
              </a:ext>
            </a:extLst>
          </p:cNvPr>
          <p:cNvSpPr>
            <a:spLocks noGrp="1"/>
          </p:cNvSpPr>
          <p:nvPr>
            <p:ph sz="quarter" idx="4"/>
          </p:nvPr>
        </p:nvSpPr>
        <p:spPr>
          <a:xfrm>
            <a:off x="5990888" y="2492658"/>
            <a:ext cx="4754880" cy="3341572"/>
          </a:xfrm>
          <a:ln>
            <a:solidFill>
              <a:schemeClr val="tx1"/>
            </a:solidFill>
          </a:ln>
        </p:spPr>
        <p:txBody>
          <a:bodyPr>
            <a:normAutofit fontScale="92500" lnSpcReduction="20000"/>
          </a:bodyPr>
          <a:lstStyle/>
          <a:p>
            <a:pPr algn="just"/>
            <a:r>
              <a:rPr lang="en-US" dirty="0"/>
              <a:t>These are entrepreneurs who do not like a change. They are considered as old school‘. They want to do business in their own traditional or orthodox methods of production and systems. Such people attach pride and tradition to even outdated methods of doing business.</a:t>
            </a:r>
          </a:p>
          <a:p>
            <a:pPr algn="just"/>
            <a:r>
              <a:rPr lang="en-US" dirty="0" err="1"/>
              <a:t>Eg</a:t>
            </a:r>
            <a:r>
              <a:rPr lang="en-US" dirty="0"/>
              <a:t>: </a:t>
            </a:r>
            <a:r>
              <a:rPr lang="en-IN" b="1" dirty="0"/>
              <a:t>Traditional Sweet Shop Owners</a:t>
            </a:r>
            <a:r>
              <a:rPr lang="en-US" b="1" dirty="0"/>
              <a:t>, </a:t>
            </a:r>
            <a:r>
              <a:rPr lang="en-IN" dirty="0"/>
              <a:t>Handloom Weavers / Traditional Artisans</a:t>
            </a:r>
            <a:r>
              <a:rPr lang="en-US" dirty="0"/>
              <a:t>, </a:t>
            </a:r>
            <a:r>
              <a:rPr lang="en-US" b="1" dirty="0"/>
              <a:t>Small-Scale Farmers with Conventional Methods</a:t>
            </a:r>
          </a:p>
          <a:p>
            <a:pPr algn="just"/>
            <a:r>
              <a:rPr lang="en-US" dirty="0"/>
              <a:t> </a:t>
            </a:r>
            <a:endParaRPr lang="en-IN" dirty="0"/>
          </a:p>
        </p:txBody>
      </p:sp>
      <p:sp>
        <p:nvSpPr>
          <p:cNvPr id="2" name="Footer Placeholder 1">
            <a:extLst>
              <a:ext uri="{FF2B5EF4-FFF2-40B4-BE49-F238E27FC236}">
                <a16:creationId xmlns:a16="http://schemas.microsoft.com/office/drawing/2014/main" id="{D5796009-27FC-4F40-92C2-9C7526592B45}"/>
              </a:ext>
            </a:extLst>
          </p:cNvPr>
          <p:cNvSpPr>
            <a:spLocks noGrp="1"/>
          </p:cNvSpPr>
          <p:nvPr>
            <p:ph type="ftr" sz="quarter" idx="11"/>
          </p:nvPr>
        </p:nvSpPr>
        <p:spPr/>
        <p:txBody>
          <a:bodyPr/>
          <a:lstStyle/>
          <a:p>
            <a:r>
              <a:rPr lang="en-IN"/>
              <a:t>DR. BHUPINDER</a:t>
            </a:r>
          </a:p>
        </p:txBody>
      </p:sp>
      <p:sp>
        <p:nvSpPr>
          <p:cNvPr id="7" name="Slide Number Placeholder 6">
            <a:extLst>
              <a:ext uri="{FF2B5EF4-FFF2-40B4-BE49-F238E27FC236}">
                <a16:creationId xmlns:a16="http://schemas.microsoft.com/office/drawing/2014/main" id="{223A5444-5ABD-4EEA-9154-786C59D4752F}"/>
              </a:ext>
            </a:extLst>
          </p:cNvPr>
          <p:cNvSpPr>
            <a:spLocks noGrp="1"/>
          </p:cNvSpPr>
          <p:nvPr>
            <p:ph type="sldNum" sz="quarter" idx="12"/>
          </p:nvPr>
        </p:nvSpPr>
        <p:spPr/>
        <p:txBody>
          <a:bodyPr/>
          <a:lstStyle/>
          <a:p>
            <a:fld id="{E6767674-A3CE-4E73-9166-D2C9FA9FD365}" type="slidenum">
              <a:rPr lang="en-IN" smtClean="0"/>
              <a:t>13</a:t>
            </a:fld>
            <a:endParaRPr lang="en-IN"/>
          </a:p>
        </p:txBody>
      </p:sp>
    </p:spTree>
    <p:extLst>
      <p:ext uri="{BB962C8B-B14F-4D97-AF65-F5344CB8AC3E}">
        <p14:creationId xmlns:p14="http://schemas.microsoft.com/office/powerpoint/2010/main" val="2205454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9694-346D-4CFB-867C-5D1806CA8451}"/>
              </a:ext>
            </a:extLst>
          </p:cNvPr>
          <p:cNvSpPr>
            <a:spLocks noGrp="1"/>
          </p:cNvSpPr>
          <p:nvPr>
            <p:ph type="title"/>
          </p:nvPr>
        </p:nvSpPr>
        <p:spPr>
          <a:xfrm>
            <a:off x="1024128" y="585216"/>
            <a:ext cx="9720072" cy="759490"/>
          </a:xfrm>
        </p:spPr>
        <p:txBody>
          <a:bodyPr>
            <a:noAutofit/>
          </a:bodyPr>
          <a:lstStyle/>
          <a:p>
            <a:r>
              <a:rPr lang="en-US" sz="2400" b="1" dirty="0">
                <a:solidFill>
                  <a:srgbClr val="000000"/>
                </a:solidFill>
                <a:effectLst/>
                <a:latin typeface="Georgia" panose="02040502050405020303" pitchFamily="18" charset="0"/>
              </a:rPr>
              <a:t>Classification Based on the Timing of Venture Creation:</a:t>
            </a:r>
            <a:br>
              <a:rPr lang="en-US" sz="2400" b="1" dirty="0">
                <a:solidFill>
                  <a:srgbClr val="000000"/>
                </a:solidFill>
                <a:effectLst/>
                <a:latin typeface="Georgia" panose="02040502050405020303" pitchFamily="18" charset="0"/>
              </a:rPr>
            </a:br>
            <a:endParaRPr lang="en-IN" sz="2400" dirty="0"/>
          </a:p>
        </p:txBody>
      </p:sp>
      <p:sp>
        <p:nvSpPr>
          <p:cNvPr id="3" name="Content Placeholder 2">
            <a:extLst>
              <a:ext uri="{FF2B5EF4-FFF2-40B4-BE49-F238E27FC236}">
                <a16:creationId xmlns:a16="http://schemas.microsoft.com/office/drawing/2014/main" id="{68CF83D0-C538-4303-A41A-E22E2B4D4466}"/>
              </a:ext>
            </a:extLst>
          </p:cNvPr>
          <p:cNvSpPr>
            <a:spLocks noGrp="1"/>
          </p:cNvSpPr>
          <p:nvPr>
            <p:ph idx="1"/>
          </p:nvPr>
        </p:nvSpPr>
        <p:spPr>
          <a:xfrm>
            <a:off x="1024127" y="1362636"/>
            <a:ext cx="10710673" cy="4964654"/>
          </a:xfrm>
          <a:solidFill>
            <a:schemeClr val="accent4">
              <a:lumMod val="60000"/>
              <a:lumOff val="40000"/>
            </a:schemeClr>
          </a:solidFill>
        </p:spPr>
        <p:txBody>
          <a:bodyPr>
            <a:normAutofit fontScale="70000" lnSpcReduction="20000"/>
          </a:bodyPr>
          <a:lstStyle/>
          <a:p>
            <a:pPr algn="just"/>
            <a:r>
              <a:rPr lang="en-US" b="0" dirty="0">
                <a:effectLst/>
                <a:latin typeface="Georgia" panose="02040502050405020303" pitchFamily="18" charset="0"/>
              </a:rPr>
              <a:t>Based on the timing of venture creation, entrepreneurs are classified as early start­ers, experienced and mature.</a:t>
            </a:r>
          </a:p>
          <a:p>
            <a:pPr algn="just">
              <a:buFont typeface="Wingdings" panose="05000000000000000000" pitchFamily="2" charset="2"/>
              <a:buChar char="v"/>
            </a:pPr>
            <a:r>
              <a:rPr lang="en-US" b="1" dirty="0">
                <a:effectLst/>
                <a:latin typeface="Georgia" panose="02040502050405020303" pitchFamily="18" charset="0"/>
              </a:rPr>
              <a:t>Early Starters:</a:t>
            </a:r>
          </a:p>
          <a:p>
            <a:pPr algn="just"/>
            <a:r>
              <a:rPr lang="en-US" b="0" dirty="0">
                <a:effectLst/>
                <a:latin typeface="Georgia" panose="02040502050405020303" pitchFamily="18" charset="0"/>
              </a:rPr>
              <a:t>An early starter starts the venture with little or no full-time work experience. Often, early starters are from business families and have participated in the family business. An early starter is generally convinced of the great potential of his/her business idea and feels that the opportunity may cease to exist if he/she waits too long.</a:t>
            </a:r>
          </a:p>
          <a:p>
            <a:pPr algn="just"/>
            <a:r>
              <a:rPr lang="en-US" b="0" dirty="0">
                <a:effectLst/>
                <a:latin typeface="Georgia" panose="02040502050405020303" pitchFamily="18" charset="0"/>
              </a:rPr>
              <a:t>An extreme case of an early starter would be </a:t>
            </a:r>
            <a:r>
              <a:rPr lang="en-US" b="0" dirty="0" err="1">
                <a:effectLst/>
                <a:latin typeface="Georgia" panose="02040502050405020303" pitchFamily="18" charset="0"/>
              </a:rPr>
              <a:t>Suhas</a:t>
            </a:r>
            <a:r>
              <a:rPr lang="en-US" b="0" dirty="0">
                <a:effectLst/>
                <a:latin typeface="Georgia" panose="02040502050405020303" pitchFamily="18" charset="0"/>
              </a:rPr>
              <a:t> Gopinath. He started his company, </a:t>
            </a:r>
            <a:r>
              <a:rPr lang="en-US" b="0" dirty="0" err="1">
                <a:effectLst/>
                <a:latin typeface="Georgia" panose="02040502050405020303" pitchFamily="18" charset="0"/>
              </a:rPr>
              <a:t>Globals</a:t>
            </a:r>
            <a:r>
              <a:rPr lang="en-US" b="0" dirty="0">
                <a:effectLst/>
                <a:latin typeface="Georgia" panose="02040502050405020303" pitchFamily="18" charset="0"/>
              </a:rPr>
              <a:t> Inc., at the age of fourteen. In fact, he had to incorporate it in the USA as Indian laws do not permit a minor to run a company.</a:t>
            </a:r>
          </a:p>
          <a:p>
            <a:pPr algn="just">
              <a:buFont typeface="Wingdings" panose="05000000000000000000" pitchFamily="2" charset="2"/>
              <a:buChar char="v"/>
            </a:pPr>
            <a:r>
              <a:rPr lang="en-US" b="1" dirty="0">
                <a:effectLst/>
                <a:latin typeface="Georgia" panose="02040502050405020303" pitchFamily="18" charset="0"/>
              </a:rPr>
              <a:t>Experienced:</a:t>
            </a:r>
          </a:p>
          <a:p>
            <a:pPr algn="just"/>
            <a:r>
              <a:rPr lang="en-US" b="0" dirty="0">
                <a:effectLst/>
                <a:latin typeface="Georgia" panose="02040502050405020303" pitchFamily="18" charset="0"/>
              </a:rPr>
              <a:t>This type of entrepreneur has spent a few years working in the family business or in some other large company. Usually, the venture is related to the type of work the entrepreneur was previously engaged in. The entrepreneur brings a lot of experience, skills, and personal credibility into the venture. Narayan Murthy got together with other like-minded professionals to start Infosys when he was 35 years old.</a:t>
            </a:r>
          </a:p>
          <a:p>
            <a:pPr algn="just">
              <a:buFont typeface="Wingdings" panose="05000000000000000000" pitchFamily="2" charset="2"/>
              <a:buChar char="v"/>
            </a:pPr>
            <a:r>
              <a:rPr lang="en-US" b="1" dirty="0">
                <a:effectLst/>
                <a:latin typeface="Georgia" panose="02040502050405020303" pitchFamily="18" charset="0"/>
              </a:rPr>
              <a:t>Mature:</a:t>
            </a:r>
          </a:p>
          <a:p>
            <a:pPr algn="just"/>
            <a:r>
              <a:rPr lang="en-US" b="0" dirty="0">
                <a:effectLst/>
                <a:latin typeface="Georgia" panose="02040502050405020303" pitchFamily="18" charset="0"/>
              </a:rPr>
              <a:t>A lot of very senior professionals, some at the level of CEO, are quitting their jobs to start their own ventures. This is probably because they have very high confidence in their abilities and have a desire to do things in a way that may not be totally acceptable to their erstwhile employers.</a:t>
            </a:r>
          </a:p>
          <a:p>
            <a:pPr algn="just"/>
            <a:r>
              <a:rPr lang="en-US" b="0" dirty="0">
                <a:effectLst/>
                <a:latin typeface="Georgia" panose="02040502050405020303" pitchFamily="18" charset="0"/>
              </a:rPr>
              <a:t>Some shining examples include Ashok </a:t>
            </a:r>
            <a:r>
              <a:rPr lang="en-US" b="0" dirty="0" err="1">
                <a:effectLst/>
                <a:latin typeface="Georgia" panose="02040502050405020303" pitchFamily="18" charset="0"/>
              </a:rPr>
              <a:t>Soota</a:t>
            </a:r>
            <a:r>
              <a:rPr lang="en-US" b="0" dirty="0">
                <a:effectLst/>
                <a:latin typeface="Georgia" panose="02040502050405020303" pitchFamily="18" charset="0"/>
              </a:rPr>
              <a:t> and Subroto </a:t>
            </a:r>
            <a:r>
              <a:rPr lang="en-US" b="0" dirty="0" err="1">
                <a:effectLst/>
                <a:latin typeface="Georgia" panose="02040502050405020303" pitchFamily="18" charset="0"/>
              </a:rPr>
              <a:t>Bagchi</a:t>
            </a:r>
            <a:r>
              <a:rPr lang="en-US" b="0" dirty="0">
                <a:effectLst/>
                <a:latin typeface="Georgia" panose="02040502050405020303" pitchFamily="18" charset="0"/>
              </a:rPr>
              <a:t>, who quit Wipro to start Mindtree, and BVR Subbu, the ex-CEO of Hyundai India, who recently started a venture that bought the plant of Daewoo in India.</a:t>
            </a:r>
          </a:p>
          <a:p>
            <a:pPr algn="just"/>
            <a:endParaRPr lang="en-US" b="0" dirty="0">
              <a:effectLst/>
              <a:latin typeface="Georgia" panose="02040502050405020303" pitchFamily="18" charset="0"/>
            </a:endParaRPr>
          </a:p>
          <a:p>
            <a:pPr algn="just"/>
            <a:endParaRPr lang="en-IN" dirty="0"/>
          </a:p>
        </p:txBody>
      </p:sp>
      <p:sp>
        <p:nvSpPr>
          <p:cNvPr id="4" name="Footer Placeholder 3">
            <a:extLst>
              <a:ext uri="{FF2B5EF4-FFF2-40B4-BE49-F238E27FC236}">
                <a16:creationId xmlns:a16="http://schemas.microsoft.com/office/drawing/2014/main" id="{16286875-3AB9-4F15-B7CB-8FFA612B97F7}"/>
              </a:ext>
            </a:extLst>
          </p:cNvPr>
          <p:cNvSpPr>
            <a:spLocks noGrp="1"/>
          </p:cNvSpPr>
          <p:nvPr>
            <p:ph type="ftr" sz="quarter" idx="11"/>
          </p:nvPr>
        </p:nvSpPr>
        <p:spPr/>
        <p:txBody>
          <a:bodyPr/>
          <a:lstStyle/>
          <a:p>
            <a:r>
              <a:rPr lang="en-IN"/>
              <a:t>DR. BHUPINDER</a:t>
            </a:r>
          </a:p>
        </p:txBody>
      </p:sp>
      <p:sp>
        <p:nvSpPr>
          <p:cNvPr id="5" name="Slide Number Placeholder 4">
            <a:extLst>
              <a:ext uri="{FF2B5EF4-FFF2-40B4-BE49-F238E27FC236}">
                <a16:creationId xmlns:a16="http://schemas.microsoft.com/office/drawing/2014/main" id="{0DE09419-E355-4B38-B374-6A0790100DDC}"/>
              </a:ext>
            </a:extLst>
          </p:cNvPr>
          <p:cNvSpPr>
            <a:spLocks noGrp="1"/>
          </p:cNvSpPr>
          <p:nvPr>
            <p:ph type="sldNum" sz="quarter" idx="12"/>
          </p:nvPr>
        </p:nvSpPr>
        <p:spPr/>
        <p:txBody>
          <a:bodyPr/>
          <a:lstStyle/>
          <a:p>
            <a:fld id="{E6767674-A3CE-4E73-9166-D2C9FA9FD365}" type="slidenum">
              <a:rPr lang="en-IN" smtClean="0"/>
              <a:t>14</a:t>
            </a:fld>
            <a:endParaRPr lang="en-IN"/>
          </a:p>
        </p:txBody>
      </p:sp>
    </p:spTree>
    <p:extLst>
      <p:ext uri="{BB962C8B-B14F-4D97-AF65-F5344CB8AC3E}">
        <p14:creationId xmlns:p14="http://schemas.microsoft.com/office/powerpoint/2010/main" val="12432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585EA-2F1D-4F6C-A9C6-BF753B9483A6}"/>
              </a:ext>
            </a:extLst>
          </p:cNvPr>
          <p:cNvSpPr>
            <a:spLocks noGrp="1"/>
          </p:cNvSpPr>
          <p:nvPr>
            <p:ph type="title"/>
          </p:nvPr>
        </p:nvSpPr>
        <p:spPr>
          <a:xfrm>
            <a:off x="1024128" y="585216"/>
            <a:ext cx="9720072" cy="929819"/>
          </a:xfrm>
        </p:spPr>
        <p:txBody>
          <a:bodyPr>
            <a:noAutofit/>
          </a:bodyPr>
          <a:lstStyle/>
          <a:p>
            <a:r>
              <a:rPr lang="en-IN" sz="2400" b="1" dirty="0">
                <a:solidFill>
                  <a:srgbClr val="000000"/>
                </a:solidFill>
                <a:effectLst/>
                <a:latin typeface="Georgia" panose="02040502050405020303" pitchFamily="18" charset="0"/>
              </a:rPr>
              <a:t>Classification Based on Socio-cultural Variables:</a:t>
            </a:r>
            <a:br>
              <a:rPr lang="en-IN" sz="2400" b="1" dirty="0">
                <a:solidFill>
                  <a:srgbClr val="000000"/>
                </a:solidFill>
                <a:effectLst/>
                <a:latin typeface="Georgia" panose="02040502050405020303" pitchFamily="18" charset="0"/>
              </a:rPr>
            </a:br>
            <a:endParaRPr lang="en-IN" sz="2400" dirty="0"/>
          </a:p>
        </p:txBody>
      </p:sp>
      <p:sp>
        <p:nvSpPr>
          <p:cNvPr id="3" name="Content Placeholder 2">
            <a:extLst>
              <a:ext uri="{FF2B5EF4-FFF2-40B4-BE49-F238E27FC236}">
                <a16:creationId xmlns:a16="http://schemas.microsoft.com/office/drawing/2014/main" id="{63AD6929-2E34-463E-BD85-B4774DFE241B}"/>
              </a:ext>
            </a:extLst>
          </p:cNvPr>
          <p:cNvSpPr>
            <a:spLocks noGrp="1"/>
          </p:cNvSpPr>
          <p:nvPr>
            <p:ph idx="1"/>
          </p:nvPr>
        </p:nvSpPr>
        <p:spPr>
          <a:xfrm>
            <a:off x="735106" y="1353671"/>
            <a:ext cx="11143129" cy="5235388"/>
          </a:xfrm>
          <a:solidFill>
            <a:schemeClr val="accent2">
              <a:lumMod val="40000"/>
              <a:lumOff val="60000"/>
            </a:schemeClr>
          </a:solidFill>
        </p:spPr>
        <p:txBody>
          <a:bodyPr>
            <a:normAutofit fontScale="55000" lnSpcReduction="20000"/>
          </a:bodyPr>
          <a:lstStyle/>
          <a:p>
            <a:pPr algn="just"/>
            <a:r>
              <a:rPr lang="en-US" b="0" dirty="0">
                <a:solidFill>
                  <a:srgbClr val="424142"/>
                </a:solidFill>
                <a:effectLst/>
                <a:latin typeface="Georgia" panose="02040502050405020303" pitchFamily="18" charset="0"/>
              </a:rPr>
              <a:t>Different types of entrepreneurs based on socio-cultural variables are discussed here.</a:t>
            </a:r>
          </a:p>
          <a:p>
            <a:pPr algn="just">
              <a:buFont typeface="Wingdings" panose="05000000000000000000" pitchFamily="2" charset="2"/>
              <a:buChar char="v"/>
            </a:pPr>
            <a:r>
              <a:rPr lang="en-US" b="1" dirty="0">
                <a:solidFill>
                  <a:srgbClr val="000000"/>
                </a:solidFill>
                <a:effectLst/>
                <a:latin typeface="Georgia" panose="02040502050405020303" pitchFamily="18" charset="0"/>
              </a:rPr>
              <a:t>First-Generation Entrepreneurs:</a:t>
            </a:r>
          </a:p>
          <a:p>
            <a:pPr algn="just"/>
            <a:r>
              <a:rPr lang="en-US" b="0" dirty="0">
                <a:solidFill>
                  <a:srgbClr val="424142"/>
                </a:solidFill>
                <a:effectLst/>
                <a:latin typeface="Georgia" panose="02040502050405020303" pitchFamily="18" charset="0"/>
              </a:rPr>
              <a:t>This category consists of those entrepreneurs whose parents or family have not been in business and were into salaried service. The booming economy of India has led to a multitude of business opportunities, and with deregulation, it has become easier to set up businesses.</a:t>
            </a:r>
          </a:p>
          <a:p>
            <a:pPr algn="just"/>
            <a:r>
              <a:rPr lang="en-US" b="0" dirty="0">
                <a:solidFill>
                  <a:srgbClr val="424142"/>
                </a:solidFill>
                <a:effectLst/>
                <a:latin typeface="Georgia" panose="02040502050405020303" pitchFamily="18" charset="0"/>
              </a:rPr>
              <a:t>Also, with a change in the mindset of the middle class, it is now more acceptable to become an entrepreneur. India has a lot of examples of first-generation entrepreneur from </a:t>
            </a:r>
            <a:r>
              <a:rPr lang="en-US" b="0" dirty="0" err="1">
                <a:solidFill>
                  <a:srgbClr val="424142"/>
                </a:solidFill>
                <a:effectLst/>
                <a:latin typeface="Georgia" panose="02040502050405020303" pitchFamily="18" charset="0"/>
              </a:rPr>
              <a:t>Dhirubhai</a:t>
            </a:r>
            <a:r>
              <a:rPr lang="en-US" b="0" dirty="0">
                <a:solidFill>
                  <a:srgbClr val="424142"/>
                </a:solidFill>
                <a:effectLst/>
                <a:latin typeface="Georgia" panose="02040502050405020303" pitchFamily="18" charset="0"/>
              </a:rPr>
              <a:t> Ambani to Narayan Murthy.</a:t>
            </a:r>
          </a:p>
          <a:p>
            <a:pPr algn="just">
              <a:buFont typeface="Wingdings" panose="05000000000000000000" pitchFamily="2" charset="2"/>
              <a:buChar char="v"/>
            </a:pPr>
            <a:r>
              <a:rPr lang="en-US" b="1" dirty="0">
                <a:solidFill>
                  <a:srgbClr val="000000"/>
                </a:solidFill>
                <a:effectLst/>
                <a:latin typeface="Georgia" panose="02040502050405020303" pitchFamily="18" charset="0"/>
              </a:rPr>
              <a:t>Entrepreneurs from Business Families:</a:t>
            </a:r>
          </a:p>
          <a:p>
            <a:pPr algn="just"/>
            <a:r>
              <a:rPr lang="en-US" b="0" dirty="0">
                <a:solidFill>
                  <a:srgbClr val="424142"/>
                </a:solidFill>
                <a:effectLst/>
                <a:latin typeface="Georgia" panose="02040502050405020303" pitchFamily="18" charset="0"/>
              </a:rPr>
              <a:t>Traditionally, there have been a few socio-ethnic groups who have dominated the business scene in India. Prominently, the </a:t>
            </a:r>
            <a:r>
              <a:rPr lang="en-US" b="0" dirty="0" err="1">
                <a:solidFill>
                  <a:srgbClr val="424142"/>
                </a:solidFill>
                <a:effectLst/>
                <a:latin typeface="Georgia" panose="02040502050405020303" pitchFamily="18" charset="0"/>
              </a:rPr>
              <a:t>Marwadi</a:t>
            </a:r>
            <a:r>
              <a:rPr lang="en-US" b="0" dirty="0">
                <a:solidFill>
                  <a:srgbClr val="424142"/>
                </a:solidFill>
                <a:effectLst/>
                <a:latin typeface="Georgia" panose="02040502050405020303" pitchFamily="18" charset="0"/>
              </a:rPr>
              <a:t>, Gujarati, Parsee, Sindhi, and </a:t>
            </a:r>
            <a:r>
              <a:rPr lang="en-US" b="0" dirty="0" err="1">
                <a:solidFill>
                  <a:srgbClr val="424142"/>
                </a:solidFill>
                <a:effectLst/>
                <a:latin typeface="Georgia" panose="02040502050405020303" pitchFamily="18" charset="0"/>
              </a:rPr>
              <a:t>Chettiyar</a:t>
            </a:r>
            <a:r>
              <a:rPr lang="en-US" b="0" dirty="0">
                <a:solidFill>
                  <a:srgbClr val="424142"/>
                </a:solidFill>
                <a:effectLst/>
                <a:latin typeface="Georgia" panose="02040502050405020303" pitchFamily="18" charset="0"/>
              </a:rPr>
              <a:t> communities are perceived as business people. The Tatas, </a:t>
            </a:r>
            <a:r>
              <a:rPr lang="en-US" b="0" dirty="0" err="1">
                <a:solidFill>
                  <a:srgbClr val="424142"/>
                </a:solidFill>
                <a:effectLst/>
                <a:latin typeface="Georgia" panose="02040502050405020303" pitchFamily="18" charset="0"/>
              </a:rPr>
              <a:t>Birlas</a:t>
            </a:r>
            <a:r>
              <a:rPr lang="en-US" b="0" dirty="0">
                <a:solidFill>
                  <a:srgbClr val="424142"/>
                </a:solidFill>
                <a:effectLst/>
                <a:latin typeface="Georgia" panose="02040502050405020303" pitchFamily="18" charset="0"/>
              </a:rPr>
              <a:t>, </a:t>
            </a:r>
            <a:r>
              <a:rPr lang="en-US" b="0" dirty="0" err="1">
                <a:solidFill>
                  <a:srgbClr val="424142"/>
                </a:solidFill>
                <a:effectLst/>
                <a:latin typeface="Georgia" panose="02040502050405020303" pitchFamily="18" charset="0"/>
              </a:rPr>
              <a:t>Wadias</a:t>
            </a:r>
            <a:r>
              <a:rPr lang="en-US" b="0" dirty="0">
                <a:solidFill>
                  <a:srgbClr val="424142"/>
                </a:solidFill>
                <a:effectLst/>
                <a:latin typeface="Georgia" panose="02040502050405020303" pitchFamily="18" charset="0"/>
              </a:rPr>
              <a:t>, </a:t>
            </a:r>
            <a:r>
              <a:rPr lang="en-US" b="0" dirty="0" err="1">
                <a:solidFill>
                  <a:srgbClr val="424142"/>
                </a:solidFill>
                <a:effectLst/>
                <a:latin typeface="Georgia" panose="02040502050405020303" pitchFamily="18" charset="0"/>
              </a:rPr>
              <a:t>Murugappas</a:t>
            </a:r>
            <a:r>
              <a:rPr lang="en-US" b="0" dirty="0">
                <a:solidFill>
                  <a:srgbClr val="424142"/>
                </a:solidFill>
                <a:effectLst/>
                <a:latin typeface="Georgia" panose="02040502050405020303" pitchFamily="18" charset="0"/>
              </a:rPr>
              <a:t>, and </a:t>
            </a:r>
            <a:r>
              <a:rPr lang="en-US" b="0" dirty="0" err="1">
                <a:solidFill>
                  <a:srgbClr val="424142"/>
                </a:solidFill>
                <a:effectLst/>
                <a:latin typeface="Georgia" panose="02040502050405020303" pitchFamily="18" charset="0"/>
              </a:rPr>
              <a:t>Singhanias</a:t>
            </a:r>
            <a:r>
              <a:rPr lang="en-US" b="0" dirty="0">
                <a:solidFill>
                  <a:srgbClr val="424142"/>
                </a:solidFill>
                <a:effectLst/>
                <a:latin typeface="Georgia" panose="02040502050405020303" pitchFamily="18" charset="0"/>
              </a:rPr>
              <a:t> are all from such business communities. It is argued that entrepreneurship becomes easier for someone from a business family or from a business community as there is a very solid support structure to help in times of need. But entrepreneurial success needs far more than just that.</a:t>
            </a:r>
          </a:p>
          <a:p>
            <a:pPr algn="just">
              <a:buFont typeface="Wingdings" panose="05000000000000000000" pitchFamily="2" charset="2"/>
              <a:buChar char="v"/>
            </a:pPr>
            <a:r>
              <a:rPr lang="en-US" b="1" dirty="0">
                <a:solidFill>
                  <a:srgbClr val="000000"/>
                </a:solidFill>
                <a:effectLst/>
                <a:latin typeface="Georgia" panose="02040502050405020303" pitchFamily="18" charset="0"/>
              </a:rPr>
              <a:t>Minority Entrepreneurs:</a:t>
            </a:r>
          </a:p>
          <a:p>
            <a:pPr algn="just"/>
            <a:r>
              <a:rPr lang="en-US" b="0" dirty="0">
                <a:solidFill>
                  <a:srgbClr val="424142"/>
                </a:solidFill>
                <a:effectLst/>
                <a:latin typeface="Georgia" panose="02040502050405020303" pitchFamily="18" charset="0"/>
              </a:rPr>
              <a:t>There are many small ethnic groups that have traditionally not ventured into busi­ness. It has become important for them to venture out and create lasting enterprises. They will serve as examples for the rest of their community. We must not forget that the dominant Parsee community started off as a few shiploads of refugees on the coast of Gujarat.</a:t>
            </a:r>
          </a:p>
          <a:p>
            <a:pPr algn="just"/>
            <a:r>
              <a:rPr lang="en-US" b="0" dirty="0">
                <a:solidFill>
                  <a:srgbClr val="424142"/>
                </a:solidFill>
                <a:effectLst/>
                <a:latin typeface="Georgia" panose="02040502050405020303" pitchFamily="18" charset="0"/>
              </a:rPr>
              <a:t>Distinctly low levels of entrepreneurial activity are witnessed among the tribals of Central India, the hill people of the North-East and among some socio-economically backward classes.</a:t>
            </a:r>
          </a:p>
          <a:p>
            <a:pPr algn="just">
              <a:buFont typeface="Wingdings" panose="05000000000000000000" pitchFamily="2" charset="2"/>
              <a:buChar char="v"/>
            </a:pPr>
            <a:r>
              <a:rPr lang="en-US" b="1" dirty="0">
                <a:solidFill>
                  <a:srgbClr val="000000"/>
                </a:solidFill>
                <a:effectLst/>
                <a:latin typeface="Georgia" panose="02040502050405020303" pitchFamily="18" charset="0"/>
              </a:rPr>
              <a:t>Women Entrepreneurs:</a:t>
            </a:r>
          </a:p>
          <a:p>
            <a:pPr algn="just"/>
            <a:r>
              <a:rPr lang="en-US" b="0" dirty="0">
                <a:solidFill>
                  <a:srgbClr val="424142"/>
                </a:solidFill>
                <a:effectLst/>
                <a:latin typeface="Georgia" panose="02040502050405020303" pitchFamily="18" charset="0"/>
              </a:rPr>
              <a:t>Women as entrepreneurs have been a recent phenomenon in India. The social norms in India had made it difficult for women to have a professional life. Now this has changed. Progressive laws and other incentives have also boosted the presence of women in entrepreneurial activity in diverse fields. Kiran Majumdar Shaw founded Biocon, which is now the leading biotech firm in India, and she is an inspiration to many other Indian women wanting to start their own businesses.</a:t>
            </a:r>
          </a:p>
          <a:p>
            <a:pPr algn="just"/>
            <a:endParaRPr lang="en-US" b="0" dirty="0">
              <a:solidFill>
                <a:srgbClr val="424142"/>
              </a:solidFill>
              <a:effectLst/>
              <a:latin typeface="Georgia" panose="02040502050405020303" pitchFamily="18" charset="0"/>
            </a:endParaRPr>
          </a:p>
          <a:p>
            <a:pPr algn="just"/>
            <a:endParaRPr lang="en-IN" dirty="0"/>
          </a:p>
        </p:txBody>
      </p:sp>
      <p:sp>
        <p:nvSpPr>
          <p:cNvPr id="4" name="Footer Placeholder 3">
            <a:extLst>
              <a:ext uri="{FF2B5EF4-FFF2-40B4-BE49-F238E27FC236}">
                <a16:creationId xmlns:a16="http://schemas.microsoft.com/office/drawing/2014/main" id="{1918006D-5375-4FC3-8F8B-4975F20B9C2F}"/>
              </a:ext>
            </a:extLst>
          </p:cNvPr>
          <p:cNvSpPr>
            <a:spLocks noGrp="1"/>
          </p:cNvSpPr>
          <p:nvPr>
            <p:ph type="ftr" sz="quarter" idx="11"/>
          </p:nvPr>
        </p:nvSpPr>
        <p:spPr/>
        <p:txBody>
          <a:bodyPr/>
          <a:lstStyle/>
          <a:p>
            <a:r>
              <a:rPr lang="en-IN"/>
              <a:t>DR. BHUPINDER</a:t>
            </a:r>
          </a:p>
        </p:txBody>
      </p:sp>
      <p:sp>
        <p:nvSpPr>
          <p:cNvPr id="5" name="Slide Number Placeholder 4">
            <a:extLst>
              <a:ext uri="{FF2B5EF4-FFF2-40B4-BE49-F238E27FC236}">
                <a16:creationId xmlns:a16="http://schemas.microsoft.com/office/drawing/2014/main" id="{3AE468CD-3A4C-4A2B-9FC4-07BE0F482072}"/>
              </a:ext>
            </a:extLst>
          </p:cNvPr>
          <p:cNvSpPr>
            <a:spLocks noGrp="1"/>
          </p:cNvSpPr>
          <p:nvPr>
            <p:ph type="sldNum" sz="quarter" idx="12"/>
          </p:nvPr>
        </p:nvSpPr>
        <p:spPr/>
        <p:txBody>
          <a:bodyPr/>
          <a:lstStyle/>
          <a:p>
            <a:fld id="{E6767674-A3CE-4E73-9166-D2C9FA9FD365}" type="slidenum">
              <a:rPr lang="en-IN" smtClean="0"/>
              <a:t>15</a:t>
            </a:fld>
            <a:endParaRPr lang="en-IN"/>
          </a:p>
        </p:txBody>
      </p:sp>
    </p:spTree>
    <p:extLst>
      <p:ext uri="{BB962C8B-B14F-4D97-AF65-F5344CB8AC3E}">
        <p14:creationId xmlns:p14="http://schemas.microsoft.com/office/powerpoint/2010/main" val="2485895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3874E-0230-4EB7-B1B9-3BEEEC8B212F}"/>
              </a:ext>
            </a:extLst>
          </p:cNvPr>
          <p:cNvSpPr>
            <a:spLocks noGrp="1"/>
          </p:cNvSpPr>
          <p:nvPr>
            <p:ph type="title"/>
          </p:nvPr>
        </p:nvSpPr>
        <p:spPr>
          <a:xfrm>
            <a:off x="1024128" y="585216"/>
            <a:ext cx="9720072" cy="625019"/>
          </a:xfrm>
        </p:spPr>
        <p:txBody>
          <a:bodyPr>
            <a:noAutofit/>
          </a:bodyPr>
          <a:lstStyle/>
          <a:p>
            <a:pPr algn="ctr"/>
            <a:r>
              <a:rPr lang="fr-FR" sz="2000" b="1" dirty="0">
                <a:solidFill>
                  <a:srgbClr val="000000"/>
                </a:solidFill>
                <a:effectLst/>
                <a:latin typeface="Georgia" panose="02040502050405020303" pitchFamily="18" charset="0"/>
              </a:rPr>
              <a:t>Classification </a:t>
            </a:r>
            <a:r>
              <a:rPr lang="fr-FR" sz="2000" b="1" dirty="0" err="1">
                <a:solidFill>
                  <a:srgbClr val="000000"/>
                </a:solidFill>
                <a:effectLst/>
                <a:latin typeface="Georgia" panose="02040502050405020303" pitchFamily="18" charset="0"/>
              </a:rPr>
              <a:t>Based</a:t>
            </a:r>
            <a:r>
              <a:rPr lang="fr-FR" sz="2000" b="1" dirty="0">
                <a:solidFill>
                  <a:srgbClr val="000000"/>
                </a:solidFill>
                <a:effectLst/>
                <a:latin typeface="Georgia" panose="02040502050405020303" pitchFamily="18" charset="0"/>
              </a:rPr>
              <a:t> on Entrepreneurial Activity:</a:t>
            </a:r>
            <a:br>
              <a:rPr lang="fr-FR" sz="2000" b="1" dirty="0">
                <a:solidFill>
                  <a:srgbClr val="000000"/>
                </a:solidFill>
                <a:effectLst/>
                <a:latin typeface="Georgia" panose="02040502050405020303" pitchFamily="18" charset="0"/>
              </a:rPr>
            </a:br>
            <a:endParaRPr lang="en-IN" sz="2000" dirty="0"/>
          </a:p>
        </p:txBody>
      </p:sp>
      <p:sp>
        <p:nvSpPr>
          <p:cNvPr id="3" name="Content Placeholder 2">
            <a:extLst>
              <a:ext uri="{FF2B5EF4-FFF2-40B4-BE49-F238E27FC236}">
                <a16:creationId xmlns:a16="http://schemas.microsoft.com/office/drawing/2014/main" id="{385916D8-C6B1-453D-BCC1-E5EA1541348C}"/>
              </a:ext>
            </a:extLst>
          </p:cNvPr>
          <p:cNvSpPr>
            <a:spLocks noGrp="1"/>
          </p:cNvSpPr>
          <p:nvPr>
            <p:ph idx="1"/>
          </p:nvPr>
        </p:nvSpPr>
        <p:spPr>
          <a:xfrm>
            <a:off x="1024128" y="1416424"/>
            <a:ext cx="10997543" cy="4892936"/>
          </a:xfrm>
          <a:solidFill>
            <a:schemeClr val="tx2">
              <a:lumMod val="20000"/>
              <a:lumOff val="80000"/>
            </a:schemeClr>
          </a:solidFill>
        </p:spPr>
        <p:txBody>
          <a:bodyPr>
            <a:normAutofit fontScale="70000" lnSpcReduction="20000"/>
          </a:bodyPr>
          <a:lstStyle/>
          <a:p>
            <a:pPr algn="just"/>
            <a:r>
              <a:rPr lang="fr-FR" b="0" i="0" dirty="0" err="1">
                <a:solidFill>
                  <a:srgbClr val="424142"/>
                </a:solidFill>
                <a:effectLst/>
                <a:latin typeface="Georgia" panose="02040502050405020303" pitchFamily="18" charset="0"/>
              </a:rPr>
              <a:t>Based</a:t>
            </a:r>
            <a:r>
              <a:rPr lang="fr-FR" b="0" i="0" dirty="0">
                <a:solidFill>
                  <a:srgbClr val="424142"/>
                </a:solidFill>
                <a:effectLst/>
                <a:latin typeface="Georgia" panose="02040502050405020303" pitchFamily="18" charset="0"/>
              </a:rPr>
              <a:t> on entrepreneurial </a:t>
            </a:r>
            <a:r>
              <a:rPr lang="fr-FR" b="0" i="0" dirty="0" err="1">
                <a:solidFill>
                  <a:srgbClr val="424142"/>
                </a:solidFill>
                <a:effectLst/>
                <a:latin typeface="Georgia" panose="02040502050405020303" pitchFamily="18" charset="0"/>
              </a:rPr>
              <a:t>activity</a:t>
            </a:r>
            <a:r>
              <a:rPr lang="fr-FR" b="0" i="0" dirty="0">
                <a:solidFill>
                  <a:srgbClr val="424142"/>
                </a:solidFill>
                <a:effectLst/>
                <a:latin typeface="Georgia" panose="02040502050405020303" pitchFamily="18" charset="0"/>
              </a:rPr>
              <a:t>, entrepreneurs are </a:t>
            </a:r>
            <a:r>
              <a:rPr lang="fr-FR" b="0" i="0" dirty="0" err="1">
                <a:solidFill>
                  <a:srgbClr val="424142"/>
                </a:solidFill>
                <a:effectLst/>
                <a:latin typeface="Georgia" panose="02040502050405020303" pitchFamily="18" charset="0"/>
              </a:rPr>
              <a:t>classified</a:t>
            </a:r>
            <a:r>
              <a:rPr lang="fr-FR" b="0" i="0" dirty="0">
                <a:solidFill>
                  <a:srgbClr val="424142"/>
                </a:solidFill>
                <a:effectLst/>
                <a:latin typeface="Georgia" panose="02040502050405020303" pitchFamily="18" charset="0"/>
              </a:rPr>
              <a:t> as novice, serial entrepreneur, and portfolio entrepreneur.</a:t>
            </a:r>
          </a:p>
          <a:p>
            <a:pPr algn="just">
              <a:buFont typeface="Wingdings" panose="05000000000000000000" pitchFamily="2" charset="2"/>
              <a:buChar char="v"/>
            </a:pPr>
            <a:r>
              <a:rPr lang="en-US" b="1" dirty="0">
                <a:effectLst/>
                <a:latin typeface="Georgia" panose="02040502050405020303" pitchFamily="18" charset="0"/>
              </a:rPr>
              <a:t>A novice </a:t>
            </a:r>
            <a:r>
              <a:rPr lang="en-US" b="0" dirty="0">
                <a:solidFill>
                  <a:srgbClr val="424142"/>
                </a:solidFill>
                <a:effectLst/>
                <a:latin typeface="Georgia" panose="02040502050405020303" pitchFamily="18" charset="0"/>
              </a:rPr>
              <a:t>is someone who has started his/her first entrepreneurial venture. </a:t>
            </a:r>
            <a:r>
              <a:rPr lang="en-US" b="1" dirty="0">
                <a:solidFill>
                  <a:srgbClr val="FF0000"/>
                </a:solidFill>
                <a:effectLst/>
                <a:latin typeface="Georgia" panose="02040502050405020303" pitchFamily="18" charset="0"/>
              </a:rPr>
              <a:t>Not to be confused with an early starter, a novice can also be a 50 year old with over 25 years of experience in the industry.</a:t>
            </a:r>
          </a:p>
          <a:p>
            <a:pPr algn="just"/>
            <a:r>
              <a:rPr lang="en-US" b="0" dirty="0" err="1">
                <a:solidFill>
                  <a:srgbClr val="424142"/>
                </a:solidFill>
                <a:effectLst/>
                <a:latin typeface="Georgia" panose="02040502050405020303" pitchFamily="18" charset="0"/>
              </a:rPr>
              <a:t>Vishambar</a:t>
            </a:r>
            <a:r>
              <a:rPr lang="en-US" b="0" dirty="0">
                <a:solidFill>
                  <a:srgbClr val="424142"/>
                </a:solidFill>
                <a:effectLst/>
                <a:latin typeface="Georgia" panose="02040502050405020303" pitchFamily="18" charset="0"/>
              </a:rPr>
              <a:t> Saran was the Director, Raw Material for Tata Steel, when he quit after working in the steel industry for over 35 years. He leveraged his vast experience to start his own venture, Visa Steel. Starting from scratch ten years back, the turnover of the company currently stands at over Rs. 400 crore.</a:t>
            </a:r>
          </a:p>
          <a:p>
            <a:pPr algn="just">
              <a:buFont typeface="Wingdings" panose="05000000000000000000" pitchFamily="2" charset="2"/>
              <a:buChar char="v"/>
            </a:pPr>
            <a:r>
              <a:rPr lang="en-US" b="1" dirty="0">
                <a:solidFill>
                  <a:srgbClr val="000000"/>
                </a:solidFill>
                <a:effectLst/>
                <a:latin typeface="Georgia" panose="02040502050405020303" pitchFamily="18" charset="0"/>
              </a:rPr>
              <a:t>Serial Entrepreneur:</a:t>
            </a:r>
          </a:p>
          <a:p>
            <a:pPr algn="just"/>
            <a:r>
              <a:rPr lang="en-US" b="0" dirty="0">
                <a:solidFill>
                  <a:srgbClr val="424142"/>
                </a:solidFill>
                <a:effectLst/>
                <a:latin typeface="Georgia" panose="02040502050405020303" pitchFamily="18" charset="0"/>
              </a:rPr>
              <a:t>A serial entrepreneur is someone who is devoted to </a:t>
            </a:r>
            <a:r>
              <a:rPr lang="en-US" sz="2300" b="1" dirty="0">
                <a:solidFill>
                  <a:srgbClr val="FF0000"/>
                </a:solidFill>
                <a:effectLst/>
                <a:latin typeface="Georgia" panose="02040502050405020303" pitchFamily="18" charset="0"/>
              </a:rPr>
              <a:t>one venture </a:t>
            </a:r>
            <a:r>
              <a:rPr lang="en-US" b="0" dirty="0">
                <a:solidFill>
                  <a:srgbClr val="424142"/>
                </a:solidFill>
                <a:effectLst/>
                <a:latin typeface="Georgia" panose="02040502050405020303" pitchFamily="18" charset="0"/>
              </a:rPr>
              <a:t>at a time but ultimately starts many. It is the process of starting that excites the starter. Once the business is established, the serial entrepreneur may lose interest and think of selling and moving on. Rakesh Mathur, an alumnus of IIT Bombay, has started a firm called </a:t>
            </a:r>
            <a:r>
              <a:rPr lang="en-US" b="0" dirty="0" err="1">
                <a:solidFill>
                  <a:srgbClr val="424142"/>
                </a:solidFill>
                <a:effectLst/>
                <a:latin typeface="Georgia" panose="02040502050405020303" pitchFamily="18" charset="0"/>
              </a:rPr>
              <a:t>Webaroo</a:t>
            </a:r>
            <a:r>
              <a:rPr lang="en-US" b="0" dirty="0">
                <a:solidFill>
                  <a:srgbClr val="424142"/>
                </a:solidFill>
                <a:effectLst/>
                <a:latin typeface="Georgia" panose="02040502050405020303" pitchFamily="18" charset="0"/>
              </a:rPr>
              <a:t>, which enables easy offline surfing of the net. This is his latest venture in a series of successful ventures with great names such as </a:t>
            </a:r>
            <a:r>
              <a:rPr lang="en-US" b="0" dirty="0" err="1">
                <a:solidFill>
                  <a:srgbClr val="424142"/>
                </a:solidFill>
                <a:effectLst/>
                <a:latin typeface="Georgia" panose="02040502050405020303" pitchFamily="18" charset="0"/>
              </a:rPr>
              <a:t>Armedia</a:t>
            </a:r>
            <a:r>
              <a:rPr lang="en-US" b="0" dirty="0">
                <a:solidFill>
                  <a:srgbClr val="424142"/>
                </a:solidFill>
                <a:effectLst/>
                <a:latin typeface="Georgia" panose="02040502050405020303" pitchFamily="18" charset="0"/>
              </a:rPr>
              <a:t>, Purple Yogi and Junglee. He sells off his ventures before moving on to the next one, his most high-profile sale being that of Junglee, which he sold to Amazon.</a:t>
            </a:r>
          </a:p>
          <a:p>
            <a:pPr algn="just">
              <a:buFont typeface="Wingdings" panose="05000000000000000000" pitchFamily="2" charset="2"/>
              <a:buChar char="v"/>
            </a:pPr>
            <a:r>
              <a:rPr lang="en-US" b="1" dirty="0">
                <a:solidFill>
                  <a:srgbClr val="000000"/>
                </a:solidFill>
                <a:effectLst/>
                <a:latin typeface="Georgia" panose="02040502050405020303" pitchFamily="18" charset="0"/>
              </a:rPr>
              <a:t>Portfolio Entrepreneur:</a:t>
            </a:r>
          </a:p>
          <a:p>
            <a:pPr algn="just"/>
            <a:r>
              <a:rPr lang="en-US" b="0" dirty="0">
                <a:solidFill>
                  <a:srgbClr val="424142"/>
                </a:solidFill>
                <a:effectLst/>
                <a:latin typeface="Georgia" panose="02040502050405020303" pitchFamily="18" charset="0"/>
              </a:rPr>
              <a:t>A portfolio entrepreneur </a:t>
            </a:r>
            <a:r>
              <a:rPr lang="en-US" b="1" dirty="0">
                <a:solidFill>
                  <a:srgbClr val="FF0000"/>
                </a:solidFill>
                <a:effectLst/>
                <a:latin typeface="Georgia" panose="02040502050405020303" pitchFamily="18" charset="0"/>
              </a:rPr>
              <a:t>starts and runs a number of businesses</a:t>
            </a:r>
            <a:r>
              <a:rPr lang="en-US" b="0" dirty="0">
                <a:solidFill>
                  <a:srgbClr val="424142"/>
                </a:solidFill>
                <a:effectLst/>
                <a:latin typeface="Georgia" panose="02040502050405020303" pitchFamily="18" charset="0"/>
              </a:rPr>
              <a:t>. It may be a strategy of spreading risk or it may be that the entrepreneur is simultaneously excited by a variety of opportunities. Also, the entrepreneur may see some synergies between the ventures.</a:t>
            </a:r>
          </a:p>
          <a:p>
            <a:pPr algn="just"/>
            <a:r>
              <a:rPr lang="en-US" b="0" dirty="0">
                <a:solidFill>
                  <a:srgbClr val="424142"/>
                </a:solidFill>
                <a:effectLst/>
                <a:latin typeface="Georgia" panose="02040502050405020303" pitchFamily="18" charset="0"/>
              </a:rPr>
              <a:t>Once a poor immigrant, Li Ka-Shing got his start selling plastic flowers in Hong Kong in the 1950s. He owns the conglomerates Cheung Kong and Hutchison Whampoa. Through them, Li is the world’s largest operator of container terminals, a major supplier of electricity, a cell-phone provider, a retailer, and a real estate developer. He also has a $10 billion stake in Canadian oil company Husky Energy.</a:t>
            </a:r>
          </a:p>
          <a:p>
            <a:pPr algn="just"/>
            <a:endParaRPr lang="en-US" b="0" dirty="0">
              <a:solidFill>
                <a:srgbClr val="424142"/>
              </a:solidFill>
              <a:effectLst/>
              <a:latin typeface="Georgia" panose="02040502050405020303" pitchFamily="18" charset="0"/>
            </a:endParaRPr>
          </a:p>
          <a:p>
            <a:pPr algn="just"/>
            <a:endParaRPr lang="en-IN" dirty="0"/>
          </a:p>
        </p:txBody>
      </p:sp>
      <p:sp>
        <p:nvSpPr>
          <p:cNvPr id="4" name="Footer Placeholder 3">
            <a:extLst>
              <a:ext uri="{FF2B5EF4-FFF2-40B4-BE49-F238E27FC236}">
                <a16:creationId xmlns:a16="http://schemas.microsoft.com/office/drawing/2014/main" id="{9677E3F9-E926-41C7-85F0-83206F113AA7}"/>
              </a:ext>
            </a:extLst>
          </p:cNvPr>
          <p:cNvSpPr>
            <a:spLocks noGrp="1"/>
          </p:cNvSpPr>
          <p:nvPr>
            <p:ph type="ftr" sz="quarter" idx="11"/>
          </p:nvPr>
        </p:nvSpPr>
        <p:spPr/>
        <p:txBody>
          <a:bodyPr/>
          <a:lstStyle/>
          <a:p>
            <a:r>
              <a:rPr lang="en-IN"/>
              <a:t>DR. BHUPINDER</a:t>
            </a:r>
          </a:p>
        </p:txBody>
      </p:sp>
      <p:sp>
        <p:nvSpPr>
          <p:cNvPr id="5" name="Slide Number Placeholder 4">
            <a:extLst>
              <a:ext uri="{FF2B5EF4-FFF2-40B4-BE49-F238E27FC236}">
                <a16:creationId xmlns:a16="http://schemas.microsoft.com/office/drawing/2014/main" id="{4C7C6AEE-77C9-4660-9BC6-DDE712E6B442}"/>
              </a:ext>
            </a:extLst>
          </p:cNvPr>
          <p:cNvSpPr>
            <a:spLocks noGrp="1"/>
          </p:cNvSpPr>
          <p:nvPr>
            <p:ph type="sldNum" sz="quarter" idx="12"/>
          </p:nvPr>
        </p:nvSpPr>
        <p:spPr/>
        <p:txBody>
          <a:bodyPr/>
          <a:lstStyle/>
          <a:p>
            <a:fld id="{E6767674-A3CE-4E73-9166-D2C9FA9FD365}" type="slidenum">
              <a:rPr lang="en-IN" smtClean="0"/>
              <a:t>16</a:t>
            </a:fld>
            <a:endParaRPr lang="en-IN"/>
          </a:p>
        </p:txBody>
      </p:sp>
    </p:spTree>
    <p:extLst>
      <p:ext uri="{BB962C8B-B14F-4D97-AF65-F5344CB8AC3E}">
        <p14:creationId xmlns:p14="http://schemas.microsoft.com/office/powerpoint/2010/main" val="1560542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5119-CF18-4573-8A82-A35C45F9F21C}"/>
              </a:ext>
            </a:extLst>
          </p:cNvPr>
          <p:cNvSpPr>
            <a:spLocks noGrp="1"/>
          </p:cNvSpPr>
          <p:nvPr>
            <p:ph type="title"/>
          </p:nvPr>
        </p:nvSpPr>
        <p:spPr/>
        <p:txBody>
          <a:bodyPr/>
          <a:lstStyle/>
          <a:p>
            <a:r>
              <a:rPr lang="en-US" dirty="0"/>
              <a:t>ENTREPRENEURSHIP &amp; INTREPRENEURSHIP</a:t>
            </a:r>
            <a:endParaRPr lang="en-IN" dirty="0"/>
          </a:p>
        </p:txBody>
      </p:sp>
      <p:pic>
        <p:nvPicPr>
          <p:cNvPr id="6" name="Picture Placeholder 5">
            <a:extLst>
              <a:ext uri="{FF2B5EF4-FFF2-40B4-BE49-F238E27FC236}">
                <a16:creationId xmlns:a16="http://schemas.microsoft.com/office/drawing/2014/main" id="{85310145-D6BA-40A7-8CFA-012E73C59DCB}"/>
              </a:ext>
            </a:extLst>
          </p:cNvPr>
          <p:cNvPicPr>
            <a:picLocks noGrp="1" noChangeAspect="1"/>
          </p:cNvPicPr>
          <p:nvPr>
            <p:ph type="pic"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2021" b="22021"/>
          <a:stretch>
            <a:fillRect/>
          </a:stretch>
        </p:blipFill>
        <p:spPr/>
      </p:pic>
      <p:sp>
        <p:nvSpPr>
          <p:cNvPr id="3" name="Footer Placeholder 2">
            <a:extLst>
              <a:ext uri="{FF2B5EF4-FFF2-40B4-BE49-F238E27FC236}">
                <a16:creationId xmlns:a16="http://schemas.microsoft.com/office/drawing/2014/main" id="{3A30077B-CFA4-421C-8846-4805E8A5D9CF}"/>
              </a:ext>
            </a:extLst>
          </p:cNvPr>
          <p:cNvSpPr>
            <a:spLocks noGrp="1"/>
          </p:cNvSpPr>
          <p:nvPr>
            <p:ph type="ftr" sz="quarter" idx="11"/>
          </p:nvPr>
        </p:nvSpPr>
        <p:spPr/>
        <p:txBody>
          <a:bodyPr/>
          <a:lstStyle/>
          <a:p>
            <a:r>
              <a:rPr lang="en-IN"/>
              <a:t>DR. BHUPINDER</a:t>
            </a:r>
          </a:p>
        </p:txBody>
      </p:sp>
      <p:sp>
        <p:nvSpPr>
          <p:cNvPr id="4" name="Slide Number Placeholder 3">
            <a:extLst>
              <a:ext uri="{FF2B5EF4-FFF2-40B4-BE49-F238E27FC236}">
                <a16:creationId xmlns:a16="http://schemas.microsoft.com/office/drawing/2014/main" id="{AADF0223-1751-4A5C-9CAB-8CDC6AEEA077}"/>
              </a:ext>
            </a:extLst>
          </p:cNvPr>
          <p:cNvSpPr>
            <a:spLocks noGrp="1"/>
          </p:cNvSpPr>
          <p:nvPr>
            <p:ph type="sldNum" sz="quarter" idx="12"/>
          </p:nvPr>
        </p:nvSpPr>
        <p:spPr/>
        <p:txBody>
          <a:bodyPr/>
          <a:lstStyle/>
          <a:p>
            <a:fld id="{E6767674-A3CE-4E73-9166-D2C9FA9FD365}" type="slidenum">
              <a:rPr lang="en-IN" smtClean="0"/>
              <a:t>17</a:t>
            </a:fld>
            <a:endParaRPr lang="en-IN"/>
          </a:p>
        </p:txBody>
      </p:sp>
    </p:spTree>
    <p:extLst>
      <p:ext uri="{BB962C8B-B14F-4D97-AF65-F5344CB8AC3E}">
        <p14:creationId xmlns:p14="http://schemas.microsoft.com/office/powerpoint/2010/main" val="901937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D946E80-C8A9-44E7-9C03-EC2357038B97}"/>
              </a:ext>
            </a:extLst>
          </p:cNvPr>
          <p:cNvSpPr>
            <a:spLocks noGrp="1"/>
          </p:cNvSpPr>
          <p:nvPr>
            <p:ph type="body" idx="1"/>
          </p:nvPr>
        </p:nvSpPr>
        <p:spPr>
          <a:xfrm>
            <a:off x="1086881" y="576747"/>
            <a:ext cx="4754880" cy="822960"/>
          </a:xfrm>
          <a:custGeom>
            <a:avLst/>
            <a:gdLst>
              <a:gd name="connsiteX0" fmla="*/ 0 w 4754880"/>
              <a:gd name="connsiteY0" fmla="*/ 0 h 822960"/>
              <a:gd name="connsiteX1" fmla="*/ 4754880 w 4754880"/>
              <a:gd name="connsiteY1" fmla="*/ 0 h 822960"/>
              <a:gd name="connsiteX2" fmla="*/ 4754880 w 4754880"/>
              <a:gd name="connsiteY2" fmla="*/ 822960 h 822960"/>
              <a:gd name="connsiteX3" fmla="*/ 0 w 4754880"/>
              <a:gd name="connsiteY3" fmla="*/ 822960 h 822960"/>
              <a:gd name="connsiteX4" fmla="*/ 0 w 475488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880" h="822960" fill="none" extrusionOk="0">
                <a:moveTo>
                  <a:pt x="0" y="0"/>
                </a:moveTo>
                <a:cubicBezTo>
                  <a:pt x="1674623" y="-33775"/>
                  <a:pt x="3697816" y="138873"/>
                  <a:pt x="4754880" y="0"/>
                </a:cubicBezTo>
                <a:cubicBezTo>
                  <a:pt x="4795841" y="355904"/>
                  <a:pt x="4814995" y="557202"/>
                  <a:pt x="4754880" y="822960"/>
                </a:cubicBezTo>
                <a:cubicBezTo>
                  <a:pt x="4254304" y="685630"/>
                  <a:pt x="1288708" y="685104"/>
                  <a:pt x="0" y="822960"/>
                </a:cubicBezTo>
                <a:cubicBezTo>
                  <a:pt x="11030" y="622150"/>
                  <a:pt x="21146" y="120626"/>
                  <a:pt x="0" y="0"/>
                </a:cubicBezTo>
                <a:close/>
              </a:path>
              <a:path w="4754880" h="822960" stroke="0" extrusionOk="0">
                <a:moveTo>
                  <a:pt x="0" y="0"/>
                </a:moveTo>
                <a:cubicBezTo>
                  <a:pt x="648297" y="-101487"/>
                  <a:pt x="3832417" y="-162162"/>
                  <a:pt x="4754880" y="0"/>
                </a:cubicBezTo>
                <a:cubicBezTo>
                  <a:pt x="4690547" y="152481"/>
                  <a:pt x="4740375" y="477793"/>
                  <a:pt x="4754880" y="822960"/>
                </a:cubicBezTo>
                <a:cubicBezTo>
                  <a:pt x="3004049" y="873025"/>
                  <a:pt x="1316432" y="664511"/>
                  <a:pt x="0" y="822960"/>
                </a:cubicBezTo>
                <a:cubicBezTo>
                  <a:pt x="13379" y="600409"/>
                  <a:pt x="70045" y="101297"/>
                  <a:pt x="0" y="0"/>
                </a:cubicBezTo>
                <a:close/>
              </a:path>
            </a:pathLst>
          </a:custGeom>
          <a:solidFill>
            <a:schemeClr val="accent3">
              <a:lumMod val="20000"/>
              <a:lumOff val="80000"/>
            </a:schemeClr>
          </a:solidFill>
          <a:ln>
            <a:solidFill>
              <a:schemeClr val="tx1"/>
            </a:solidFill>
            <a:extLst>
              <a:ext uri="{C807C97D-BFC1-408E-A445-0C87EB9F89A2}">
                <ask:lineSketchStyleProps xmlns:ask="http://schemas.microsoft.com/office/drawing/2018/sketchyshapes" sd="981765707">
                  <ask:type>
                    <ask:lineSketchCurved/>
                  </ask:type>
                </ask:lineSketchStyleProps>
              </a:ext>
            </a:extLst>
          </a:ln>
        </p:spPr>
        <p:txBody>
          <a:bodyPr/>
          <a:lstStyle/>
          <a:p>
            <a:r>
              <a:rPr lang="en-IN" b="1" i="0" dirty="0">
                <a:solidFill>
                  <a:srgbClr val="000000"/>
                </a:solidFill>
                <a:effectLst/>
                <a:latin typeface="Montserrat" panose="00000500000000000000" pitchFamily="2" charset="0"/>
              </a:rPr>
              <a:t>What is entrepreneurship?</a:t>
            </a:r>
          </a:p>
          <a:p>
            <a:endParaRPr lang="en-IN" dirty="0"/>
          </a:p>
        </p:txBody>
      </p:sp>
      <p:sp>
        <p:nvSpPr>
          <p:cNvPr id="6" name="Content Placeholder 5">
            <a:extLst>
              <a:ext uri="{FF2B5EF4-FFF2-40B4-BE49-F238E27FC236}">
                <a16:creationId xmlns:a16="http://schemas.microsoft.com/office/drawing/2014/main" id="{E9BBD663-6E5C-4004-BDBE-A54DC8A53023}"/>
              </a:ext>
            </a:extLst>
          </p:cNvPr>
          <p:cNvSpPr>
            <a:spLocks noGrp="1"/>
          </p:cNvSpPr>
          <p:nvPr>
            <p:ph sz="half" idx="2"/>
          </p:nvPr>
        </p:nvSpPr>
        <p:spPr>
          <a:xfrm>
            <a:off x="1024128" y="1470212"/>
            <a:ext cx="4754880" cy="4839148"/>
          </a:xfrm>
          <a:custGeom>
            <a:avLst/>
            <a:gdLst>
              <a:gd name="connsiteX0" fmla="*/ 0 w 4754880"/>
              <a:gd name="connsiteY0" fmla="*/ 0 h 4839148"/>
              <a:gd name="connsiteX1" fmla="*/ 594360 w 4754880"/>
              <a:gd name="connsiteY1" fmla="*/ 0 h 4839148"/>
              <a:gd name="connsiteX2" fmla="*/ 1283818 w 4754880"/>
              <a:gd name="connsiteY2" fmla="*/ 0 h 4839148"/>
              <a:gd name="connsiteX3" fmla="*/ 1925726 w 4754880"/>
              <a:gd name="connsiteY3" fmla="*/ 0 h 4839148"/>
              <a:gd name="connsiteX4" fmla="*/ 2377440 w 4754880"/>
              <a:gd name="connsiteY4" fmla="*/ 0 h 4839148"/>
              <a:gd name="connsiteX5" fmla="*/ 2971800 w 4754880"/>
              <a:gd name="connsiteY5" fmla="*/ 0 h 4839148"/>
              <a:gd name="connsiteX6" fmla="*/ 3566160 w 4754880"/>
              <a:gd name="connsiteY6" fmla="*/ 0 h 4839148"/>
              <a:gd name="connsiteX7" fmla="*/ 4160520 w 4754880"/>
              <a:gd name="connsiteY7" fmla="*/ 0 h 4839148"/>
              <a:gd name="connsiteX8" fmla="*/ 4754880 w 4754880"/>
              <a:gd name="connsiteY8" fmla="*/ 0 h 4839148"/>
              <a:gd name="connsiteX9" fmla="*/ 4754880 w 4754880"/>
              <a:gd name="connsiteY9" fmla="*/ 440900 h 4839148"/>
              <a:gd name="connsiteX10" fmla="*/ 4754880 w 4754880"/>
              <a:gd name="connsiteY10" fmla="*/ 833409 h 4839148"/>
              <a:gd name="connsiteX11" fmla="*/ 4754880 w 4754880"/>
              <a:gd name="connsiteY11" fmla="*/ 1322700 h 4839148"/>
              <a:gd name="connsiteX12" fmla="*/ 4754880 w 4754880"/>
              <a:gd name="connsiteY12" fmla="*/ 1957167 h 4839148"/>
              <a:gd name="connsiteX13" fmla="*/ 4754880 w 4754880"/>
              <a:gd name="connsiteY13" fmla="*/ 2543241 h 4839148"/>
              <a:gd name="connsiteX14" fmla="*/ 4754880 w 4754880"/>
              <a:gd name="connsiteY14" fmla="*/ 3080924 h 4839148"/>
              <a:gd name="connsiteX15" fmla="*/ 4754880 w 4754880"/>
              <a:gd name="connsiteY15" fmla="*/ 3618607 h 4839148"/>
              <a:gd name="connsiteX16" fmla="*/ 4754880 w 4754880"/>
              <a:gd name="connsiteY16" fmla="*/ 4253073 h 4839148"/>
              <a:gd name="connsiteX17" fmla="*/ 4754880 w 4754880"/>
              <a:gd name="connsiteY17" fmla="*/ 4839148 h 4839148"/>
              <a:gd name="connsiteX18" fmla="*/ 4208069 w 4754880"/>
              <a:gd name="connsiteY18" fmla="*/ 4839148 h 4839148"/>
              <a:gd name="connsiteX19" fmla="*/ 3708806 w 4754880"/>
              <a:gd name="connsiteY19" fmla="*/ 4839148 h 4839148"/>
              <a:gd name="connsiteX20" fmla="*/ 3019349 w 4754880"/>
              <a:gd name="connsiteY20" fmla="*/ 4839148 h 4839148"/>
              <a:gd name="connsiteX21" fmla="*/ 2424989 w 4754880"/>
              <a:gd name="connsiteY21" fmla="*/ 4839148 h 4839148"/>
              <a:gd name="connsiteX22" fmla="*/ 1878178 w 4754880"/>
              <a:gd name="connsiteY22" fmla="*/ 4839148 h 4839148"/>
              <a:gd name="connsiteX23" fmla="*/ 1236269 w 4754880"/>
              <a:gd name="connsiteY23" fmla="*/ 4839148 h 4839148"/>
              <a:gd name="connsiteX24" fmla="*/ 594360 w 4754880"/>
              <a:gd name="connsiteY24" fmla="*/ 4839148 h 4839148"/>
              <a:gd name="connsiteX25" fmla="*/ 0 w 4754880"/>
              <a:gd name="connsiteY25" fmla="*/ 4839148 h 4839148"/>
              <a:gd name="connsiteX26" fmla="*/ 0 w 4754880"/>
              <a:gd name="connsiteY26" fmla="*/ 4349856 h 4839148"/>
              <a:gd name="connsiteX27" fmla="*/ 0 w 4754880"/>
              <a:gd name="connsiteY27" fmla="*/ 3908956 h 4839148"/>
              <a:gd name="connsiteX28" fmla="*/ 0 w 4754880"/>
              <a:gd name="connsiteY28" fmla="*/ 3274490 h 4839148"/>
              <a:gd name="connsiteX29" fmla="*/ 0 w 4754880"/>
              <a:gd name="connsiteY29" fmla="*/ 2688416 h 4839148"/>
              <a:gd name="connsiteX30" fmla="*/ 0 w 4754880"/>
              <a:gd name="connsiteY30" fmla="*/ 2053949 h 4839148"/>
              <a:gd name="connsiteX31" fmla="*/ 0 w 4754880"/>
              <a:gd name="connsiteY31" fmla="*/ 1419483 h 4839148"/>
              <a:gd name="connsiteX32" fmla="*/ 0 w 4754880"/>
              <a:gd name="connsiteY32" fmla="*/ 833409 h 4839148"/>
              <a:gd name="connsiteX33" fmla="*/ 0 w 4754880"/>
              <a:gd name="connsiteY33" fmla="*/ 0 h 483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754880" h="4839148" fill="none" extrusionOk="0">
                <a:moveTo>
                  <a:pt x="0" y="0"/>
                </a:moveTo>
                <a:cubicBezTo>
                  <a:pt x="250021" y="-23769"/>
                  <a:pt x="407855" y="62174"/>
                  <a:pt x="594360" y="0"/>
                </a:cubicBezTo>
                <a:cubicBezTo>
                  <a:pt x="780865" y="-62174"/>
                  <a:pt x="1090697" y="70142"/>
                  <a:pt x="1283818" y="0"/>
                </a:cubicBezTo>
                <a:cubicBezTo>
                  <a:pt x="1476939" y="-70142"/>
                  <a:pt x="1704406" y="36039"/>
                  <a:pt x="1925726" y="0"/>
                </a:cubicBezTo>
                <a:cubicBezTo>
                  <a:pt x="2147046" y="-36039"/>
                  <a:pt x="2210180" y="18123"/>
                  <a:pt x="2377440" y="0"/>
                </a:cubicBezTo>
                <a:cubicBezTo>
                  <a:pt x="2544700" y="-18123"/>
                  <a:pt x="2686782" y="20494"/>
                  <a:pt x="2971800" y="0"/>
                </a:cubicBezTo>
                <a:cubicBezTo>
                  <a:pt x="3256818" y="-20494"/>
                  <a:pt x="3269687" y="67885"/>
                  <a:pt x="3566160" y="0"/>
                </a:cubicBezTo>
                <a:cubicBezTo>
                  <a:pt x="3862633" y="-67885"/>
                  <a:pt x="3964428" y="70941"/>
                  <a:pt x="4160520" y="0"/>
                </a:cubicBezTo>
                <a:cubicBezTo>
                  <a:pt x="4356612" y="-70941"/>
                  <a:pt x="4633566" y="34390"/>
                  <a:pt x="4754880" y="0"/>
                </a:cubicBezTo>
                <a:cubicBezTo>
                  <a:pt x="4784424" y="132480"/>
                  <a:pt x="4706507" y="344269"/>
                  <a:pt x="4754880" y="440900"/>
                </a:cubicBezTo>
                <a:cubicBezTo>
                  <a:pt x="4803253" y="537531"/>
                  <a:pt x="4708593" y="715126"/>
                  <a:pt x="4754880" y="833409"/>
                </a:cubicBezTo>
                <a:cubicBezTo>
                  <a:pt x="4801167" y="951692"/>
                  <a:pt x="4707784" y="1172157"/>
                  <a:pt x="4754880" y="1322700"/>
                </a:cubicBezTo>
                <a:cubicBezTo>
                  <a:pt x="4801976" y="1473243"/>
                  <a:pt x="4721477" y="1767980"/>
                  <a:pt x="4754880" y="1957167"/>
                </a:cubicBezTo>
                <a:cubicBezTo>
                  <a:pt x="4788283" y="2146354"/>
                  <a:pt x="4740413" y="2346312"/>
                  <a:pt x="4754880" y="2543241"/>
                </a:cubicBezTo>
                <a:cubicBezTo>
                  <a:pt x="4769347" y="2740170"/>
                  <a:pt x="4700177" y="2888232"/>
                  <a:pt x="4754880" y="3080924"/>
                </a:cubicBezTo>
                <a:cubicBezTo>
                  <a:pt x="4809583" y="3273616"/>
                  <a:pt x="4703418" y="3509871"/>
                  <a:pt x="4754880" y="3618607"/>
                </a:cubicBezTo>
                <a:cubicBezTo>
                  <a:pt x="4806342" y="3727343"/>
                  <a:pt x="4704184" y="3978931"/>
                  <a:pt x="4754880" y="4253073"/>
                </a:cubicBezTo>
                <a:cubicBezTo>
                  <a:pt x="4805576" y="4527215"/>
                  <a:pt x="4696584" y="4680283"/>
                  <a:pt x="4754880" y="4839148"/>
                </a:cubicBezTo>
                <a:cubicBezTo>
                  <a:pt x="4531034" y="4863273"/>
                  <a:pt x="4321223" y="4815771"/>
                  <a:pt x="4208069" y="4839148"/>
                </a:cubicBezTo>
                <a:cubicBezTo>
                  <a:pt x="4094915" y="4862525"/>
                  <a:pt x="3844593" y="4800186"/>
                  <a:pt x="3708806" y="4839148"/>
                </a:cubicBezTo>
                <a:cubicBezTo>
                  <a:pt x="3573019" y="4878110"/>
                  <a:pt x="3316721" y="4814509"/>
                  <a:pt x="3019349" y="4839148"/>
                </a:cubicBezTo>
                <a:cubicBezTo>
                  <a:pt x="2721977" y="4863787"/>
                  <a:pt x="2575396" y="4793508"/>
                  <a:pt x="2424989" y="4839148"/>
                </a:cubicBezTo>
                <a:cubicBezTo>
                  <a:pt x="2274582" y="4884788"/>
                  <a:pt x="2076698" y="4790339"/>
                  <a:pt x="1878178" y="4839148"/>
                </a:cubicBezTo>
                <a:cubicBezTo>
                  <a:pt x="1679658" y="4887957"/>
                  <a:pt x="1370875" y="4826721"/>
                  <a:pt x="1236269" y="4839148"/>
                </a:cubicBezTo>
                <a:cubicBezTo>
                  <a:pt x="1101663" y="4851575"/>
                  <a:pt x="896202" y="4812057"/>
                  <a:pt x="594360" y="4839148"/>
                </a:cubicBezTo>
                <a:cubicBezTo>
                  <a:pt x="292518" y="4866239"/>
                  <a:pt x="125897" y="4837746"/>
                  <a:pt x="0" y="4839148"/>
                </a:cubicBezTo>
                <a:cubicBezTo>
                  <a:pt x="-14524" y="4628731"/>
                  <a:pt x="17006" y="4561994"/>
                  <a:pt x="0" y="4349856"/>
                </a:cubicBezTo>
                <a:cubicBezTo>
                  <a:pt x="-17006" y="4137718"/>
                  <a:pt x="37593" y="4045534"/>
                  <a:pt x="0" y="3908956"/>
                </a:cubicBezTo>
                <a:cubicBezTo>
                  <a:pt x="-37593" y="3772378"/>
                  <a:pt x="36326" y="3540986"/>
                  <a:pt x="0" y="3274490"/>
                </a:cubicBezTo>
                <a:cubicBezTo>
                  <a:pt x="-36326" y="3007994"/>
                  <a:pt x="64826" y="2964417"/>
                  <a:pt x="0" y="2688416"/>
                </a:cubicBezTo>
                <a:cubicBezTo>
                  <a:pt x="-64826" y="2412415"/>
                  <a:pt x="38188" y="2194866"/>
                  <a:pt x="0" y="2053949"/>
                </a:cubicBezTo>
                <a:cubicBezTo>
                  <a:pt x="-38188" y="1913032"/>
                  <a:pt x="40471" y="1684474"/>
                  <a:pt x="0" y="1419483"/>
                </a:cubicBezTo>
                <a:cubicBezTo>
                  <a:pt x="-40471" y="1154492"/>
                  <a:pt x="33816" y="1124083"/>
                  <a:pt x="0" y="833409"/>
                </a:cubicBezTo>
                <a:cubicBezTo>
                  <a:pt x="-33816" y="542735"/>
                  <a:pt x="59754" y="382789"/>
                  <a:pt x="0" y="0"/>
                </a:cubicBezTo>
                <a:close/>
              </a:path>
              <a:path w="4754880" h="4839148" stroke="0" extrusionOk="0">
                <a:moveTo>
                  <a:pt x="0" y="0"/>
                </a:moveTo>
                <a:cubicBezTo>
                  <a:pt x="144307" y="-3183"/>
                  <a:pt x="255794" y="38343"/>
                  <a:pt x="451714" y="0"/>
                </a:cubicBezTo>
                <a:cubicBezTo>
                  <a:pt x="647634" y="-38343"/>
                  <a:pt x="701468" y="41136"/>
                  <a:pt x="950976" y="0"/>
                </a:cubicBezTo>
                <a:cubicBezTo>
                  <a:pt x="1200484" y="-41136"/>
                  <a:pt x="1238297" y="12027"/>
                  <a:pt x="1402690" y="0"/>
                </a:cubicBezTo>
                <a:cubicBezTo>
                  <a:pt x="1567083" y="-12027"/>
                  <a:pt x="1785708" y="30497"/>
                  <a:pt x="2044598" y="0"/>
                </a:cubicBezTo>
                <a:cubicBezTo>
                  <a:pt x="2303488" y="-30497"/>
                  <a:pt x="2312464" y="11281"/>
                  <a:pt x="2496312" y="0"/>
                </a:cubicBezTo>
                <a:cubicBezTo>
                  <a:pt x="2680160" y="-11281"/>
                  <a:pt x="2831696" y="7358"/>
                  <a:pt x="3043123" y="0"/>
                </a:cubicBezTo>
                <a:cubicBezTo>
                  <a:pt x="3254550" y="-7358"/>
                  <a:pt x="3293295" y="52981"/>
                  <a:pt x="3494837" y="0"/>
                </a:cubicBezTo>
                <a:cubicBezTo>
                  <a:pt x="3696379" y="-52981"/>
                  <a:pt x="3921559" y="10713"/>
                  <a:pt x="4089197" y="0"/>
                </a:cubicBezTo>
                <a:cubicBezTo>
                  <a:pt x="4256835" y="-10713"/>
                  <a:pt x="4582842" y="51284"/>
                  <a:pt x="4754880" y="0"/>
                </a:cubicBezTo>
                <a:cubicBezTo>
                  <a:pt x="4810624" y="126209"/>
                  <a:pt x="4747591" y="466585"/>
                  <a:pt x="4754880" y="586075"/>
                </a:cubicBezTo>
                <a:cubicBezTo>
                  <a:pt x="4762169" y="705565"/>
                  <a:pt x="4742208" y="1029719"/>
                  <a:pt x="4754880" y="1172149"/>
                </a:cubicBezTo>
                <a:cubicBezTo>
                  <a:pt x="4767552" y="1314579"/>
                  <a:pt x="4685383" y="1655843"/>
                  <a:pt x="4754880" y="1806615"/>
                </a:cubicBezTo>
                <a:cubicBezTo>
                  <a:pt x="4824377" y="1957387"/>
                  <a:pt x="4729549" y="2104145"/>
                  <a:pt x="4754880" y="2247515"/>
                </a:cubicBezTo>
                <a:cubicBezTo>
                  <a:pt x="4780211" y="2390885"/>
                  <a:pt x="4704244" y="2566893"/>
                  <a:pt x="4754880" y="2785199"/>
                </a:cubicBezTo>
                <a:cubicBezTo>
                  <a:pt x="4805516" y="3003505"/>
                  <a:pt x="4711668" y="3097764"/>
                  <a:pt x="4754880" y="3322882"/>
                </a:cubicBezTo>
                <a:cubicBezTo>
                  <a:pt x="4798092" y="3548000"/>
                  <a:pt x="4712313" y="3732389"/>
                  <a:pt x="4754880" y="3957348"/>
                </a:cubicBezTo>
                <a:cubicBezTo>
                  <a:pt x="4797447" y="4182307"/>
                  <a:pt x="4686806" y="4524430"/>
                  <a:pt x="4754880" y="4839148"/>
                </a:cubicBezTo>
                <a:cubicBezTo>
                  <a:pt x="4606480" y="4868741"/>
                  <a:pt x="4332010" y="4837900"/>
                  <a:pt x="4160520" y="4839148"/>
                </a:cubicBezTo>
                <a:cubicBezTo>
                  <a:pt x="3989030" y="4840396"/>
                  <a:pt x="3871885" y="4813011"/>
                  <a:pt x="3708806" y="4839148"/>
                </a:cubicBezTo>
                <a:cubicBezTo>
                  <a:pt x="3545727" y="4865285"/>
                  <a:pt x="3318297" y="4793655"/>
                  <a:pt x="3209544" y="4839148"/>
                </a:cubicBezTo>
                <a:cubicBezTo>
                  <a:pt x="3100791" y="4884641"/>
                  <a:pt x="2934015" y="4829785"/>
                  <a:pt x="2710282" y="4839148"/>
                </a:cubicBezTo>
                <a:cubicBezTo>
                  <a:pt x="2486549" y="4848511"/>
                  <a:pt x="2427407" y="4821671"/>
                  <a:pt x="2258568" y="4839148"/>
                </a:cubicBezTo>
                <a:cubicBezTo>
                  <a:pt x="2089729" y="4856625"/>
                  <a:pt x="1828575" y="4829709"/>
                  <a:pt x="1711757" y="4839148"/>
                </a:cubicBezTo>
                <a:cubicBezTo>
                  <a:pt x="1594939" y="4848587"/>
                  <a:pt x="1330304" y="4831524"/>
                  <a:pt x="1212494" y="4839148"/>
                </a:cubicBezTo>
                <a:cubicBezTo>
                  <a:pt x="1094684" y="4846772"/>
                  <a:pt x="862147" y="4836543"/>
                  <a:pt x="665683" y="4839148"/>
                </a:cubicBezTo>
                <a:cubicBezTo>
                  <a:pt x="469219" y="4841753"/>
                  <a:pt x="248053" y="4816241"/>
                  <a:pt x="0" y="4839148"/>
                </a:cubicBezTo>
                <a:cubicBezTo>
                  <a:pt x="-33040" y="4718851"/>
                  <a:pt x="46055" y="4496872"/>
                  <a:pt x="0" y="4301465"/>
                </a:cubicBezTo>
                <a:cubicBezTo>
                  <a:pt x="-46055" y="4106058"/>
                  <a:pt x="12509" y="3815550"/>
                  <a:pt x="0" y="3666999"/>
                </a:cubicBezTo>
                <a:cubicBezTo>
                  <a:pt x="-12509" y="3518448"/>
                  <a:pt x="16218" y="3344978"/>
                  <a:pt x="0" y="3226099"/>
                </a:cubicBezTo>
                <a:cubicBezTo>
                  <a:pt x="-16218" y="3107220"/>
                  <a:pt x="49792" y="2875165"/>
                  <a:pt x="0" y="2640024"/>
                </a:cubicBezTo>
                <a:cubicBezTo>
                  <a:pt x="-49792" y="2404883"/>
                  <a:pt x="33445" y="2297677"/>
                  <a:pt x="0" y="2005558"/>
                </a:cubicBezTo>
                <a:cubicBezTo>
                  <a:pt x="-33445" y="1713439"/>
                  <a:pt x="53808" y="1714370"/>
                  <a:pt x="0" y="1467875"/>
                </a:cubicBezTo>
                <a:cubicBezTo>
                  <a:pt x="-53808" y="1221380"/>
                  <a:pt x="27034" y="1168184"/>
                  <a:pt x="0" y="978583"/>
                </a:cubicBezTo>
                <a:cubicBezTo>
                  <a:pt x="-27034" y="788982"/>
                  <a:pt x="45056" y="234132"/>
                  <a:pt x="0" y="0"/>
                </a:cubicBezTo>
                <a:close/>
              </a:path>
            </a:pathLst>
          </a:custGeom>
          <a:ln>
            <a:solidFill>
              <a:schemeClr val="tx1"/>
            </a:solidFill>
            <a:extLst>
              <a:ext uri="{C807C97D-BFC1-408E-A445-0C87EB9F89A2}">
                <ask:lineSketchStyleProps xmlns:ask="http://schemas.microsoft.com/office/drawing/2018/sketchyshapes" sd="353313041">
                  <ask:type>
                    <ask:lineSketchScribble/>
                  </ask:type>
                </ask:lineSketchStyleProps>
              </a:ext>
            </a:extLst>
          </a:ln>
        </p:spPr>
        <p:txBody>
          <a:bodyPr>
            <a:normAutofit fontScale="92500" lnSpcReduction="20000"/>
          </a:bodyPr>
          <a:lstStyle/>
          <a:p>
            <a:pPr algn="just">
              <a:buClrTx/>
              <a:buFont typeface="Wingdings" panose="05000000000000000000" pitchFamily="2" charset="2"/>
              <a:buChar char="Ø"/>
            </a:pPr>
            <a:r>
              <a:rPr lang="en-US" b="0" i="0" dirty="0">
                <a:effectLst/>
                <a:latin typeface="Montserrat" panose="00000500000000000000" pitchFamily="2" charset="0"/>
              </a:rPr>
              <a:t>Entrepreneurship can be defined as the </a:t>
            </a:r>
            <a:r>
              <a:rPr lang="en-US" b="1" i="1" dirty="0">
                <a:effectLst/>
                <a:latin typeface="Montserrat" panose="00000500000000000000" pitchFamily="2" charset="0"/>
              </a:rPr>
              <a:t>process of creating and managing a new business venture with the aim of making a profit</a:t>
            </a:r>
            <a:r>
              <a:rPr lang="en-US" b="0" i="0" dirty="0">
                <a:effectLst/>
                <a:latin typeface="Montserrat" panose="00000500000000000000" pitchFamily="2" charset="0"/>
              </a:rPr>
              <a:t>. </a:t>
            </a:r>
          </a:p>
          <a:p>
            <a:pPr algn="just">
              <a:buClrTx/>
              <a:buFont typeface="Wingdings" panose="05000000000000000000" pitchFamily="2" charset="2"/>
              <a:buChar char="Ø"/>
            </a:pPr>
            <a:r>
              <a:rPr lang="en-US" b="0" i="0" dirty="0">
                <a:effectLst/>
                <a:latin typeface="Montserrat" panose="00000500000000000000" pitchFamily="2" charset="0"/>
              </a:rPr>
              <a:t>An entrepreneur is an individual who takes on the risks and rewards of starting and managing a business. </a:t>
            </a:r>
          </a:p>
          <a:p>
            <a:pPr algn="just">
              <a:buClrTx/>
              <a:buFont typeface="Wingdings" panose="05000000000000000000" pitchFamily="2" charset="2"/>
              <a:buChar char="Ø"/>
            </a:pPr>
            <a:r>
              <a:rPr lang="en-US" b="0" i="0" dirty="0">
                <a:effectLst/>
                <a:latin typeface="Montserrat" panose="00000500000000000000" pitchFamily="2" charset="0"/>
              </a:rPr>
              <a:t>Entrepreneurs are known for their innovative spirit and willingness to take calculated risks to bring new products, services, or ideas to market. They often have a vision for a new business or product, and are willing to invest their own time, money, and resources to make it a reality.</a:t>
            </a:r>
            <a:endParaRPr lang="en-IN" dirty="0"/>
          </a:p>
        </p:txBody>
      </p:sp>
      <p:sp>
        <p:nvSpPr>
          <p:cNvPr id="7" name="Text Placeholder 6">
            <a:extLst>
              <a:ext uri="{FF2B5EF4-FFF2-40B4-BE49-F238E27FC236}">
                <a16:creationId xmlns:a16="http://schemas.microsoft.com/office/drawing/2014/main" id="{0165C310-96DA-4D19-A339-BC0D937BB4E6}"/>
              </a:ext>
            </a:extLst>
          </p:cNvPr>
          <p:cNvSpPr>
            <a:spLocks noGrp="1"/>
          </p:cNvSpPr>
          <p:nvPr>
            <p:ph type="body" sz="quarter" idx="3"/>
          </p:nvPr>
        </p:nvSpPr>
        <p:spPr>
          <a:xfrm>
            <a:off x="5990888" y="576747"/>
            <a:ext cx="4754880" cy="822960"/>
          </a:xfrm>
          <a:custGeom>
            <a:avLst/>
            <a:gdLst>
              <a:gd name="connsiteX0" fmla="*/ 0 w 4754880"/>
              <a:gd name="connsiteY0" fmla="*/ 0 h 822960"/>
              <a:gd name="connsiteX1" fmla="*/ 4754880 w 4754880"/>
              <a:gd name="connsiteY1" fmla="*/ 0 h 822960"/>
              <a:gd name="connsiteX2" fmla="*/ 4754880 w 4754880"/>
              <a:gd name="connsiteY2" fmla="*/ 822960 h 822960"/>
              <a:gd name="connsiteX3" fmla="*/ 0 w 4754880"/>
              <a:gd name="connsiteY3" fmla="*/ 822960 h 822960"/>
              <a:gd name="connsiteX4" fmla="*/ 0 w 475488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880" h="822960" fill="none" extrusionOk="0">
                <a:moveTo>
                  <a:pt x="0" y="0"/>
                </a:moveTo>
                <a:cubicBezTo>
                  <a:pt x="1674623" y="-33775"/>
                  <a:pt x="3697816" y="138873"/>
                  <a:pt x="4754880" y="0"/>
                </a:cubicBezTo>
                <a:cubicBezTo>
                  <a:pt x="4795841" y="355904"/>
                  <a:pt x="4814995" y="557202"/>
                  <a:pt x="4754880" y="822960"/>
                </a:cubicBezTo>
                <a:cubicBezTo>
                  <a:pt x="4254304" y="685630"/>
                  <a:pt x="1288708" y="685104"/>
                  <a:pt x="0" y="822960"/>
                </a:cubicBezTo>
                <a:cubicBezTo>
                  <a:pt x="11030" y="622150"/>
                  <a:pt x="21146" y="120626"/>
                  <a:pt x="0" y="0"/>
                </a:cubicBezTo>
                <a:close/>
              </a:path>
              <a:path w="4754880" h="822960" stroke="0" extrusionOk="0">
                <a:moveTo>
                  <a:pt x="0" y="0"/>
                </a:moveTo>
                <a:cubicBezTo>
                  <a:pt x="648297" y="-101487"/>
                  <a:pt x="3832417" y="-162162"/>
                  <a:pt x="4754880" y="0"/>
                </a:cubicBezTo>
                <a:cubicBezTo>
                  <a:pt x="4690547" y="152481"/>
                  <a:pt x="4740375" y="477793"/>
                  <a:pt x="4754880" y="822960"/>
                </a:cubicBezTo>
                <a:cubicBezTo>
                  <a:pt x="3004049" y="873025"/>
                  <a:pt x="1316432" y="664511"/>
                  <a:pt x="0" y="822960"/>
                </a:cubicBezTo>
                <a:cubicBezTo>
                  <a:pt x="13379" y="600409"/>
                  <a:pt x="70045" y="101297"/>
                  <a:pt x="0" y="0"/>
                </a:cubicBezTo>
                <a:close/>
              </a:path>
            </a:pathLst>
          </a:custGeom>
          <a:solidFill>
            <a:schemeClr val="accent3">
              <a:lumMod val="20000"/>
              <a:lumOff val="80000"/>
            </a:schemeClr>
          </a:solidFill>
          <a:ln>
            <a:solidFill>
              <a:schemeClr val="tx1"/>
            </a:solidFill>
            <a:extLst>
              <a:ext uri="{C807C97D-BFC1-408E-A445-0C87EB9F89A2}">
                <ask:lineSketchStyleProps xmlns:ask="http://schemas.microsoft.com/office/drawing/2018/sketchyshapes" sd="981765707">
                  <ask:type>
                    <ask:lineSketchCurved/>
                  </ask:type>
                </ask:lineSketchStyleProps>
              </a:ext>
            </a:extLst>
          </a:ln>
        </p:spPr>
        <p:txBody>
          <a:bodyPr/>
          <a:lstStyle/>
          <a:p>
            <a:r>
              <a:rPr lang="en-IN" b="1" i="0" dirty="0">
                <a:solidFill>
                  <a:srgbClr val="000000"/>
                </a:solidFill>
                <a:effectLst/>
                <a:latin typeface="Montserrat" panose="00000500000000000000" pitchFamily="2" charset="0"/>
              </a:rPr>
              <a:t>What is intrapreneurship?</a:t>
            </a:r>
          </a:p>
          <a:p>
            <a:endParaRPr lang="en-IN" dirty="0"/>
          </a:p>
        </p:txBody>
      </p:sp>
      <p:sp>
        <p:nvSpPr>
          <p:cNvPr id="8" name="Content Placeholder 7">
            <a:extLst>
              <a:ext uri="{FF2B5EF4-FFF2-40B4-BE49-F238E27FC236}">
                <a16:creationId xmlns:a16="http://schemas.microsoft.com/office/drawing/2014/main" id="{CAF9A0B4-ACFB-46C9-8F71-B6DCBE573F6D}"/>
              </a:ext>
            </a:extLst>
          </p:cNvPr>
          <p:cNvSpPr>
            <a:spLocks noGrp="1"/>
          </p:cNvSpPr>
          <p:nvPr>
            <p:ph sz="quarter" idx="4"/>
          </p:nvPr>
        </p:nvSpPr>
        <p:spPr>
          <a:xfrm>
            <a:off x="5990888" y="1470212"/>
            <a:ext cx="4754880" cy="4839148"/>
          </a:xfrm>
          <a:custGeom>
            <a:avLst/>
            <a:gdLst>
              <a:gd name="connsiteX0" fmla="*/ 0 w 4754880"/>
              <a:gd name="connsiteY0" fmla="*/ 0 h 4839148"/>
              <a:gd name="connsiteX1" fmla="*/ 594360 w 4754880"/>
              <a:gd name="connsiteY1" fmla="*/ 0 h 4839148"/>
              <a:gd name="connsiteX2" fmla="*/ 1283818 w 4754880"/>
              <a:gd name="connsiteY2" fmla="*/ 0 h 4839148"/>
              <a:gd name="connsiteX3" fmla="*/ 1925726 w 4754880"/>
              <a:gd name="connsiteY3" fmla="*/ 0 h 4839148"/>
              <a:gd name="connsiteX4" fmla="*/ 2377440 w 4754880"/>
              <a:gd name="connsiteY4" fmla="*/ 0 h 4839148"/>
              <a:gd name="connsiteX5" fmla="*/ 2971800 w 4754880"/>
              <a:gd name="connsiteY5" fmla="*/ 0 h 4839148"/>
              <a:gd name="connsiteX6" fmla="*/ 3566160 w 4754880"/>
              <a:gd name="connsiteY6" fmla="*/ 0 h 4839148"/>
              <a:gd name="connsiteX7" fmla="*/ 4160520 w 4754880"/>
              <a:gd name="connsiteY7" fmla="*/ 0 h 4839148"/>
              <a:gd name="connsiteX8" fmla="*/ 4754880 w 4754880"/>
              <a:gd name="connsiteY8" fmla="*/ 0 h 4839148"/>
              <a:gd name="connsiteX9" fmla="*/ 4754880 w 4754880"/>
              <a:gd name="connsiteY9" fmla="*/ 440900 h 4839148"/>
              <a:gd name="connsiteX10" fmla="*/ 4754880 w 4754880"/>
              <a:gd name="connsiteY10" fmla="*/ 833409 h 4839148"/>
              <a:gd name="connsiteX11" fmla="*/ 4754880 w 4754880"/>
              <a:gd name="connsiteY11" fmla="*/ 1322700 h 4839148"/>
              <a:gd name="connsiteX12" fmla="*/ 4754880 w 4754880"/>
              <a:gd name="connsiteY12" fmla="*/ 1957167 h 4839148"/>
              <a:gd name="connsiteX13" fmla="*/ 4754880 w 4754880"/>
              <a:gd name="connsiteY13" fmla="*/ 2543241 h 4839148"/>
              <a:gd name="connsiteX14" fmla="*/ 4754880 w 4754880"/>
              <a:gd name="connsiteY14" fmla="*/ 3080924 h 4839148"/>
              <a:gd name="connsiteX15" fmla="*/ 4754880 w 4754880"/>
              <a:gd name="connsiteY15" fmla="*/ 3618607 h 4839148"/>
              <a:gd name="connsiteX16" fmla="*/ 4754880 w 4754880"/>
              <a:gd name="connsiteY16" fmla="*/ 4253073 h 4839148"/>
              <a:gd name="connsiteX17" fmla="*/ 4754880 w 4754880"/>
              <a:gd name="connsiteY17" fmla="*/ 4839148 h 4839148"/>
              <a:gd name="connsiteX18" fmla="*/ 4208069 w 4754880"/>
              <a:gd name="connsiteY18" fmla="*/ 4839148 h 4839148"/>
              <a:gd name="connsiteX19" fmla="*/ 3708806 w 4754880"/>
              <a:gd name="connsiteY19" fmla="*/ 4839148 h 4839148"/>
              <a:gd name="connsiteX20" fmla="*/ 3019349 w 4754880"/>
              <a:gd name="connsiteY20" fmla="*/ 4839148 h 4839148"/>
              <a:gd name="connsiteX21" fmla="*/ 2424989 w 4754880"/>
              <a:gd name="connsiteY21" fmla="*/ 4839148 h 4839148"/>
              <a:gd name="connsiteX22" fmla="*/ 1878178 w 4754880"/>
              <a:gd name="connsiteY22" fmla="*/ 4839148 h 4839148"/>
              <a:gd name="connsiteX23" fmla="*/ 1236269 w 4754880"/>
              <a:gd name="connsiteY23" fmla="*/ 4839148 h 4839148"/>
              <a:gd name="connsiteX24" fmla="*/ 594360 w 4754880"/>
              <a:gd name="connsiteY24" fmla="*/ 4839148 h 4839148"/>
              <a:gd name="connsiteX25" fmla="*/ 0 w 4754880"/>
              <a:gd name="connsiteY25" fmla="*/ 4839148 h 4839148"/>
              <a:gd name="connsiteX26" fmla="*/ 0 w 4754880"/>
              <a:gd name="connsiteY26" fmla="*/ 4349856 h 4839148"/>
              <a:gd name="connsiteX27" fmla="*/ 0 w 4754880"/>
              <a:gd name="connsiteY27" fmla="*/ 3908956 h 4839148"/>
              <a:gd name="connsiteX28" fmla="*/ 0 w 4754880"/>
              <a:gd name="connsiteY28" fmla="*/ 3274490 h 4839148"/>
              <a:gd name="connsiteX29" fmla="*/ 0 w 4754880"/>
              <a:gd name="connsiteY29" fmla="*/ 2688416 h 4839148"/>
              <a:gd name="connsiteX30" fmla="*/ 0 w 4754880"/>
              <a:gd name="connsiteY30" fmla="*/ 2053949 h 4839148"/>
              <a:gd name="connsiteX31" fmla="*/ 0 w 4754880"/>
              <a:gd name="connsiteY31" fmla="*/ 1419483 h 4839148"/>
              <a:gd name="connsiteX32" fmla="*/ 0 w 4754880"/>
              <a:gd name="connsiteY32" fmla="*/ 833409 h 4839148"/>
              <a:gd name="connsiteX33" fmla="*/ 0 w 4754880"/>
              <a:gd name="connsiteY33" fmla="*/ 0 h 483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754880" h="4839148" fill="none" extrusionOk="0">
                <a:moveTo>
                  <a:pt x="0" y="0"/>
                </a:moveTo>
                <a:cubicBezTo>
                  <a:pt x="250021" y="-23769"/>
                  <a:pt x="407855" y="62174"/>
                  <a:pt x="594360" y="0"/>
                </a:cubicBezTo>
                <a:cubicBezTo>
                  <a:pt x="780865" y="-62174"/>
                  <a:pt x="1090697" y="70142"/>
                  <a:pt x="1283818" y="0"/>
                </a:cubicBezTo>
                <a:cubicBezTo>
                  <a:pt x="1476939" y="-70142"/>
                  <a:pt x="1704406" y="36039"/>
                  <a:pt x="1925726" y="0"/>
                </a:cubicBezTo>
                <a:cubicBezTo>
                  <a:pt x="2147046" y="-36039"/>
                  <a:pt x="2210180" y="18123"/>
                  <a:pt x="2377440" y="0"/>
                </a:cubicBezTo>
                <a:cubicBezTo>
                  <a:pt x="2544700" y="-18123"/>
                  <a:pt x="2686782" y="20494"/>
                  <a:pt x="2971800" y="0"/>
                </a:cubicBezTo>
                <a:cubicBezTo>
                  <a:pt x="3256818" y="-20494"/>
                  <a:pt x="3269687" y="67885"/>
                  <a:pt x="3566160" y="0"/>
                </a:cubicBezTo>
                <a:cubicBezTo>
                  <a:pt x="3862633" y="-67885"/>
                  <a:pt x="3964428" y="70941"/>
                  <a:pt x="4160520" y="0"/>
                </a:cubicBezTo>
                <a:cubicBezTo>
                  <a:pt x="4356612" y="-70941"/>
                  <a:pt x="4633566" y="34390"/>
                  <a:pt x="4754880" y="0"/>
                </a:cubicBezTo>
                <a:cubicBezTo>
                  <a:pt x="4784424" y="132480"/>
                  <a:pt x="4706507" y="344269"/>
                  <a:pt x="4754880" y="440900"/>
                </a:cubicBezTo>
                <a:cubicBezTo>
                  <a:pt x="4803253" y="537531"/>
                  <a:pt x="4708593" y="715126"/>
                  <a:pt x="4754880" y="833409"/>
                </a:cubicBezTo>
                <a:cubicBezTo>
                  <a:pt x="4801167" y="951692"/>
                  <a:pt x="4707784" y="1172157"/>
                  <a:pt x="4754880" y="1322700"/>
                </a:cubicBezTo>
                <a:cubicBezTo>
                  <a:pt x="4801976" y="1473243"/>
                  <a:pt x="4721477" y="1767980"/>
                  <a:pt x="4754880" y="1957167"/>
                </a:cubicBezTo>
                <a:cubicBezTo>
                  <a:pt x="4788283" y="2146354"/>
                  <a:pt x="4740413" y="2346312"/>
                  <a:pt x="4754880" y="2543241"/>
                </a:cubicBezTo>
                <a:cubicBezTo>
                  <a:pt x="4769347" y="2740170"/>
                  <a:pt x="4700177" y="2888232"/>
                  <a:pt x="4754880" y="3080924"/>
                </a:cubicBezTo>
                <a:cubicBezTo>
                  <a:pt x="4809583" y="3273616"/>
                  <a:pt x="4703418" y="3509871"/>
                  <a:pt x="4754880" y="3618607"/>
                </a:cubicBezTo>
                <a:cubicBezTo>
                  <a:pt x="4806342" y="3727343"/>
                  <a:pt x="4704184" y="3978931"/>
                  <a:pt x="4754880" y="4253073"/>
                </a:cubicBezTo>
                <a:cubicBezTo>
                  <a:pt x="4805576" y="4527215"/>
                  <a:pt x="4696584" y="4680283"/>
                  <a:pt x="4754880" y="4839148"/>
                </a:cubicBezTo>
                <a:cubicBezTo>
                  <a:pt x="4531034" y="4863273"/>
                  <a:pt x="4321223" y="4815771"/>
                  <a:pt x="4208069" y="4839148"/>
                </a:cubicBezTo>
                <a:cubicBezTo>
                  <a:pt x="4094915" y="4862525"/>
                  <a:pt x="3844593" y="4800186"/>
                  <a:pt x="3708806" y="4839148"/>
                </a:cubicBezTo>
                <a:cubicBezTo>
                  <a:pt x="3573019" y="4878110"/>
                  <a:pt x="3316721" y="4814509"/>
                  <a:pt x="3019349" y="4839148"/>
                </a:cubicBezTo>
                <a:cubicBezTo>
                  <a:pt x="2721977" y="4863787"/>
                  <a:pt x="2575396" y="4793508"/>
                  <a:pt x="2424989" y="4839148"/>
                </a:cubicBezTo>
                <a:cubicBezTo>
                  <a:pt x="2274582" y="4884788"/>
                  <a:pt x="2076698" y="4790339"/>
                  <a:pt x="1878178" y="4839148"/>
                </a:cubicBezTo>
                <a:cubicBezTo>
                  <a:pt x="1679658" y="4887957"/>
                  <a:pt x="1370875" y="4826721"/>
                  <a:pt x="1236269" y="4839148"/>
                </a:cubicBezTo>
                <a:cubicBezTo>
                  <a:pt x="1101663" y="4851575"/>
                  <a:pt x="896202" y="4812057"/>
                  <a:pt x="594360" y="4839148"/>
                </a:cubicBezTo>
                <a:cubicBezTo>
                  <a:pt x="292518" y="4866239"/>
                  <a:pt x="125897" y="4837746"/>
                  <a:pt x="0" y="4839148"/>
                </a:cubicBezTo>
                <a:cubicBezTo>
                  <a:pt x="-14524" y="4628731"/>
                  <a:pt x="17006" y="4561994"/>
                  <a:pt x="0" y="4349856"/>
                </a:cubicBezTo>
                <a:cubicBezTo>
                  <a:pt x="-17006" y="4137718"/>
                  <a:pt x="37593" y="4045534"/>
                  <a:pt x="0" y="3908956"/>
                </a:cubicBezTo>
                <a:cubicBezTo>
                  <a:pt x="-37593" y="3772378"/>
                  <a:pt x="36326" y="3540986"/>
                  <a:pt x="0" y="3274490"/>
                </a:cubicBezTo>
                <a:cubicBezTo>
                  <a:pt x="-36326" y="3007994"/>
                  <a:pt x="64826" y="2964417"/>
                  <a:pt x="0" y="2688416"/>
                </a:cubicBezTo>
                <a:cubicBezTo>
                  <a:pt x="-64826" y="2412415"/>
                  <a:pt x="38188" y="2194866"/>
                  <a:pt x="0" y="2053949"/>
                </a:cubicBezTo>
                <a:cubicBezTo>
                  <a:pt x="-38188" y="1913032"/>
                  <a:pt x="40471" y="1684474"/>
                  <a:pt x="0" y="1419483"/>
                </a:cubicBezTo>
                <a:cubicBezTo>
                  <a:pt x="-40471" y="1154492"/>
                  <a:pt x="33816" y="1124083"/>
                  <a:pt x="0" y="833409"/>
                </a:cubicBezTo>
                <a:cubicBezTo>
                  <a:pt x="-33816" y="542735"/>
                  <a:pt x="59754" y="382789"/>
                  <a:pt x="0" y="0"/>
                </a:cubicBezTo>
                <a:close/>
              </a:path>
              <a:path w="4754880" h="4839148" stroke="0" extrusionOk="0">
                <a:moveTo>
                  <a:pt x="0" y="0"/>
                </a:moveTo>
                <a:cubicBezTo>
                  <a:pt x="144307" y="-3183"/>
                  <a:pt x="255794" y="38343"/>
                  <a:pt x="451714" y="0"/>
                </a:cubicBezTo>
                <a:cubicBezTo>
                  <a:pt x="647634" y="-38343"/>
                  <a:pt x="701468" y="41136"/>
                  <a:pt x="950976" y="0"/>
                </a:cubicBezTo>
                <a:cubicBezTo>
                  <a:pt x="1200484" y="-41136"/>
                  <a:pt x="1238297" y="12027"/>
                  <a:pt x="1402690" y="0"/>
                </a:cubicBezTo>
                <a:cubicBezTo>
                  <a:pt x="1567083" y="-12027"/>
                  <a:pt x="1785708" y="30497"/>
                  <a:pt x="2044598" y="0"/>
                </a:cubicBezTo>
                <a:cubicBezTo>
                  <a:pt x="2303488" y="-30497"/>
                  <a:pt x="2312464" y="11281"/>
                  <a:pt x="2496312" y="0"/>
                </a:cubicBezTo>
                <a:cubicBezTo>
                  <a:pt x="2680160" y="-11281"/>
                  <a:pt x="2831696" y="7358"/>
                  <a:pt x="3043123" y="0"/>
                </a:cubicBezTo>
                <a:cubicBezTo>
                  <a:pt x="3254550" y="-7358"/>
                  <a:pt x="3293295" y="52981"/>
                  <a:pt x="3494837" y="0"/>
                </a:cubicBezTo>
                <a:cubicBezTo>
                  <a:pt x="3696379" y="-52981"/>
                  <a:pt x="3921559" y="10713"/>
                  <a:pt x="4089197" y="0"/>
                </a:cubicBezTo>
                <a:cubicBezTo>
                  <a:pt x="4256835" y="-10713"/>
                  <a:pt x="4582842" y="51284"/>
                  <a:pt x="4754880" y="0"/>
                </a:cubicBezTo>
                <a:cubicBezTo>
                  <a:pt x="4810624" y="126209"/>
                  <a:pt x="4747591" y="466585"/>
                  <a:pt x="4754880" y="586075"/>
                </a:cubicBezTo>
                <a:cubicBezTo>
                  <a:pt x="4762169" y="705565"/>
                  <a:pt x="4742208" y="1029719"/>
                  <a:pt x="4754880" y="1172149"/>
                </a:cubicBezTo>
                <a:cubicBezTo>
                  <a:pt x="4767552" y="1314579"/>
                  <a:pt x="4685383" y="1655843"/>
                  <a:pt x="4754880" y="1806615"/>
                </a:cubicBezTo>
                <a:cubicBezTo>
                  <a:pt x="4824377" y="1957387"/>
                  <a:pt x="4729549" y="2104145"/>
                  <a:pt x="4754880" y="2247515"/>
                </a:cubicBezTo>
                <a:cubicBezTo>
                  <a:pt x="4780211" y="2390885"/>
                  <a:pt x="4704244" y="2566893"/>
                  <a:pt x="4754880" y="2785199"/>
                </a:cubicBezTo>
                <a:cubicBezTo>
                  <a:pt x="4805516" y="3003505"/>
                  <a:pt x="4711668" y="3097764"/>
                  <a:pt x="4754880" y="3322882"/>
                </a:cubicBezTo>
                <a:cubicBezTo>
                  <a:pt x="4798092" y="3548000"/>
                  <a:pt x="4712313" y="3732389"/>
                  <a:pt x="4754880" y="3957348"/>
                </a:cubicBezTo>
                <a:cubicBezTo>
                  <a:pt x="4797447" y="4182307"/>
                  <a:pt x="4686806" y="4524430"/>
                  <a:pt x="4754880" y="4839148"/>
                </a:cubicBezTo>
                <a:cubicBezTo>
                  <a:pt x="4606480" y="4868741"/>
                  <a:pt x="4332010" y="4837900"/>
                  <a:pt x="4160520" y="4839148"/>
                </a:cubicBezTo>
                <a:cubicBezTo>
                  <a:pt x="3989030" y="4840396"/>
                  <a:pt x="3871885" y="4813011"/>
                  <a:pt x="3708806" y="4839148"/>
                </a:cubicBezTo>
                <a:cubicBezTo>
                  <a:pt x="3545727" y="4865285"/>
                  <a:pt x="3318297" y="4793655"/>
                  <a:pt x="3209544" y="4839148"/>
                </a:cubicBezTo>
                <a:cubicBezTo>
                  <a:pt x="3100791" y="4884641"/>
                  <a:pt x="2934015" y="4829785"/>
                  <a:pt x="2710282" y="4839148"/>
                </a:cubicBezTo>
                <a:cubicBezTo>
                  <a:pt x="2486549" y="4848511"/>
                  <a:pt x="2427407" y="4821671"/>
                  <a:pt x="2258568" y="4839148"/>
                </a:cubicBezTo>
                <a:cubicBezTo>
                  <a:pt x="2089729" y="4856625"/>
                  <a:pt x="1828575" y="4829709"/>
                  <a:pt x="1711757" y="4839148"/>
                </a:cubicBezTo>
                <a:cubicBezTo>
                  <a:pt x="1594939" y="4848587"/>
                  <a:pt x="1330304" y="4831524"/>
                  <a:pt x="1212494" y="4839148"/>
                </a:cubicBezTo>
                <a:cubicBezTo>
                  <a:pt x="1094684" y="4846772"/>
                  <a:pt x="862147" y="4836543"/>
                  <a:pt x="665683" y="4839148"/>
                </a:cubicBezTo>
                <a:cubicBezTo>
                  <a:pt x="469219" y="4841753"/>
                  <a:pt x="248053" y="4816241"/>
                  <a:pt x="0" y="4839148"/>
                </a:cubicBezTo>
                <a:cubicBezTo>
                  <a:pt x="-33040" y="4718851"/>
                  <a:pt x="46055" y="4496872"/>
                  <a:pt x="0" y="4301465"/>
                </a:cubicBezTo>
                <a:cubicBezTo>
                  <a:pt x="-46055" y="4106058"/>
                  <a:pt x="12509" y="3815550"/>
                  <a:pt x="0" y="3666999"/>
                </a:cubicBezTo>
                <a:cubicBezTo>
                  <a:pt x="-12509" y="3518448"/>
                  <a:pt x="16218" y="3344978"/>
                  <a:pt x="0" y="3226099"/>
                </a:cubicBezTo>
                <a:cubicBezTo>
                  <a:pt x="-16218" y="3107220"/>
                  <a:pt x="49792" y="2875165"/>
                  <a:pt x="0" y="2640024"/>
                </a:cubicBezTo>
                <a:cubicBezTo>
                  <a:pt x="-49792" y="2404883"/>
                  <a:pt x="33445" y="2297677"/>
                  <a:pt x="0" y="2005558"/>
                </a:cubicBezTo>
                <a:cubicBezTo>
                  <a:pt x="-33445" y="1713439"/>
                  <a:pt x="53808" y="1714370"/>
                  <a:pt x="0" y="1467875"/>
                </a:cubicBezTo>
                <a:cubicBezTo>
                  <a:pt x="-53808" y="1221380"/>
                  <a:pt x="27034" y="1168184"/>
                  <a:pt x="0" y="978583"/>
                </a:cubicBezTo>
                <a:cubicBezTo>
                  <a:pt x="-27034" y="788982"/>
                  <a:pt x="45056" y="234132"/>
                  <a:pt x="0" y="0"/>
                </a:cubicBezTo>
                <a:close/>
              </a:path>
            </a:pathLst>
          </a:custGeom>
          <a:ln>
            <a:solidFill>
              <a:schemeClr val="tx1"/>
            </a:solidFill>
            <a:extLst>
              <a:ext uri="{C807C97D-BFC1-408E-A445-0C87EB9F89A2}">
                <ask:lineSketchStyleProps xmlns:ask="http://schemas.microsoft.com/office/drawing/2018/sketchyshapes" sd="353313041">
                  <ask:type>
                    <ask:lineSketchScribble/>
                  </ask:type>
                </ask:lineSketchStyleProps>
              </a:ext>
            </a:extLst>
          </a:ln>
        </p:spPr>
        <p:txBody>
          <a:bodyPr>
            <a:normAutofit fontScale="92500" lnSpcReduction="20000"/>
          </a:bodyPr>
          <a:lstStyle/>
          <a:p>
            <a:pPr algn="just">
              <a:buClrTx/>
              <a:buFont typeface="Wingdings" panose="05000000000000000000" pitchFamily="2" charset="2"/>
              <a:buChar char="Ø"/>
            </a:pPr>
            <a:r>
              <a:rPr lang="en-US" b="0" i="0" dirty="0">
                <a:effectLst/>
                <a:latin typeface="Montserrat" panose="00000500000000000000" pitchFamily="2" charset="0"/>
              </a:rPr>
              <a:t>Intrapreneurship, on the other hand, </a:t>
            </a:r>
            <a:r>
              <a:rPr lang="en-US" b="1" i="1" dirty="0">
                <a:effectLst/>
                <a:latin typeface="Montserrat" panose="00000500000000000000" pitchFamily="2" charset="0"/>
              </a:rPr>
              <a:t>refers to the process of developing new business ideas, products, or services within an existing </a:t>
            </a:r>
            <a:r>
              <a:rPr lang="en-US" b="1" i="1" dirty="0" err="1">
                <a:effectLst/>
                <a:latin typeface="Montserrat" panose="00000500000000000000" pitchFamily="2" charset="0"/>
              </a:rPr>
              <a:t>organisation</a:t>
            </a:r>
            <a:r>
              <a:rPr lang="en-US" b="0" i="0" dirty="0">
                <a:effectLst/>
                <a:latin typeface="Montserrat" panose="00000500000000000000" pitchFamily="2" charset="0"/>
              </a:rPr>
              <a:t>. </a:t>
            </a:r>
          </a:p>
          <a:p>
            <a:pPr algn="just">
              <a:buClrTx/>
              <a:buFont typeface="Wingdings" panose="05000000000000000000" pitchFamily="2" charset="2"/>
              <a:buChar char="Ø"/>
            </a:pPr>
            <a:r>
              <a:rPr lang="en-US" b="0" i="0" dirty="0">
                <a:effectLst/>
                <a:latin typeface="Montserrat" panose="00000500000000000000" pitchFamily="2" charset="0"/>
              </a:rPr>
              <a:t>Intrapreneurs are employees who have an entrepreneurial mindset and are given the freedom and resources to innovate and take risks within the structure of their </a:t>
            </a:r>
            <a:r>
              <a:rPr lang="en-US" b="0" i="0" dirty="0" err="1">
                <a:effectLst/>
                <a:latin typeface="Montserrat" panose="00000500000000000000" pitchFamily="2" charset="0"/>
              </a:rPr>
              <a:t>organisation</a:t>
            </a:r>
            <a:r>
              <a:rPr lang="en-US" b="0" i="0" dirty="0">
                <a:effectLst/>
                <a:latin typeface="Montserrat" panose="00000500000000000000" pitchFamily="2" charset="0"/>
              </a:rPr>
              <a:t>. </a:t>
            </a:r>
          </a:p>
          <a:p>
            <a:pPr algn="just">
              <a:buClrTx/>
              <a:buFont typeface="Wingdings" panose="05000000000000000000" pitchFamily="2" charset="2"/>
              <a:buChar char="Ø"/>
            </a:pPr>
            <a:r>
              <a:rPr lang="en-US" b="0" i="0" dirty="0">
                <a:effectLst/>
                <a:latin typeface="Montserrat" panose="00000500000000000000" pitchFamily="2" charset="0"/>
              </a:rPr>
              <a:t>They are often given the autonomy to pursue new ideas and projects, and are rewarded for their success in developing and implementing new initiatives.</a:t>
            </a:r>
            <a:endParaRPr lang="en-IN" dirty="0"/>
          </a:p>
        </p:txBody>
      </p:sp>
      <p:sp>
        <p:nvSpPr>
          <p:cNvPr id="9" name="Footer Placeholder 8">
            <a:extLst>
              <a:ext uri="{FF2B5EF4-FFF2-40B4-BE49-F238E27FC236}">
                <a16:creationId xmlns:a16="http://schemas.microsoft.com/office/drawing/2014/main" id="{F97E9748-B7A6-46B9-A4ED-5E688470F23B}"/>
              </a:ext>
            </a:extLst>
          </p:cNvPr>
          <p:cNvSpPr>
            <a:spLocks noGrp="1"/>
          </p:cNvSpPr>
          <p:nvPr>
            <p:ph type="ftr" sz="quarter" idx="11"/>
          </p:nvPr>
        </p:nvSpPr>
        <p:spPr/>
        <p:txBody>
          <a:bodyPr/>
          <a:lstStyle/>
          <a:p>
            <a:r>
              <a:rPr lang="en-IN"/>
              <a:t>DR. BHUPINDER</a:t>
            </a:r>
          </a:p>
        </p:txBody>
      </p:sp>
      <p:sp>
        <p:nvSpPr>
          <p:cNvPr id="10" name="Slide Number Placeholder 9">
            <a:extLst>
              <a:ext uri="{FF2B5EF4-FFF2-40B4-BE49-F238E27FC236}">
                <a16:creationId xmlns:a16="http://schemas.microsoft.com/office/drawing/2014/main" id="{6D106CEB-9CF6-466A-9200-DCF14B9ABA90}"/>
              </a:ext>
            </a:extLst>
          </p:cNvPr>
          <p:cNvSpPr>
            <a:spLocks noGrp="1"/>
          </p:cNvSpPr>
          <p:nvPr>
            <p:ph type="sldNum" sz="quarter" idx="12"/>
          </p:nvPr>
        </p:nvSpPr>
        <p:spPr/>
        <p:txBody>
          <a:bodyPr/>
          <a:lstStyle/>
          <a:p>
            <a:fld id="{E6767674-A3CE-4E73-9166-D2C9FA9FD365}" type="slidenum">
              <a:rPr lang="en-IN" smtClean="0"/>
              <a:t>18</a:t>
            </a:fld>
            <a:endParaRPr lang="en-IN"/>
          </a:p>
        </p:txBody>
      </p:sp>
    </p:spTree>
    <p:extLst>
      <p:ext uri="{BB962C8B-B14F-4D97-AF65-F5344CB8AC3E}">
        <p14:creationId xmlns:p14="http://schemas.microsoft.com/office/powerpoint/2010/main" val="1498454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FBF614-C8DE-4D0D-8E52-88EF59EB52B4}"/>
              </a:ext>
            </a:extLst>
          </p:cNvPr>
          <p:cNvSpPr>
            <a:spLocks noGrp="1"/>
          </p:cNvSpPr>
          <p:nvPr>
            <p:ph idx="1"/>
          </p:nvPr>
        </p:nvSpPr>
        <p:spPr>
          <a:xfrm>
            <a:off x="1024128" y="484094"/>
            <a:ext cx="10621025" cy="5825266"/>
          </a:xfrm>
        </p:spPr>
        <p:txBody>
          <a:bodyPr>
            <a:normAutofit/>
          </a:bodyPr>
          <a:lstStyle/>
          <a:p>
            <a:pPr algn="just" fontAlgn="base"/>
            <a:r>
              <a:rPr lang="en-US" b="0" i="0" dirty="0">
                <a:solidFill>
                  <a:srgbClr val="003283"/>
                </a:solidFill>
                <a:effectLst/>
                <a:latin typeface="Montserrat" panose="00000500000000000000" pitchFamily="2" charset="0"/>
              </a:rPr>
              <a:t>Some of the best examples of intrapreneurship are:</a:t>
            </a:r>
          </a:p>
          <a:p>
            <a:pPr algn="just" fontAlgn="base">
              <a:buFont typeface="Arial" panose="020B0604020202020204" pitchFamily="34" charset="0"/>
              <a:buChar char="•"/>
            </a:pPr>
            <a:r>
              <a:rPr lang="en-US" b="1" i="0" dirty="0">
                <a:solidFill>
                  <a:srgbClr val="003283"/>
                </a:solidFill>
                <a:effectLst/>
                <a:latin typeface="Montserrat" panose="00000500000000000000" pitchFamily="2" charset="0"/>
              </a:rPr>
              <a:t>Google’s “20% time” policy:</a:t>
            </a:r>
            <a:r>
              <a:rPr lang="en-US" b="0" i="0" dirty="0">
                <a:solidFill>
                  <a:srgbClr val="003283"/>
                </a:solidFill>
                <a:effectLst/>
                <a:latin typeface="Montserrat" panose="00000500000000000000" pitchFamily="2" charset="0"/>
              </a:rPr>
              <a:t> Google allows its employees to spend 20% of their time working on projects of their own choice. This has led to the development of some of Google’s most successful products, including</a:t>
            </a:r>
            <a:r>
              <a:rPr lang="en-US" b="1" i="0" dirty="0">
                <a:solidFill>
                  <a:srgbClr val="003283"/>
                </a:solidFill>
                <a:effectLst/>
                <a:latin typeface="Montserrat" panose="00000500000000000000" pitchFamily="2" charset="0"/>
              </a:rPr>
              <a:t> Gmail and Google Maps.</a:t>
            </a:r>
            <a:endParaRPr lang="en-US" b="0" i="0" dirty="0">
              <a:solidFill>
                <a:srgbClr val="003283"/>
              </a:solidFill>
              <a:effectLst/>
              <a:latin typeface="Montserrat" panose="00000500000000000000" pitchFamily="2" charset="0"/>
            </a:endParaRPr>
          </a:p>
          <a:p>
            <a:pPr algn="just" fontAlgn="base">
              <a:buFont typeface="Arial" panose="020B0604020202020204" pitchFamily="34" charset="0"/>
              <a:buChar char="•"/>
            </a:pPr>
            <a:r>
              <a:rPr lang="en-US" b="1" i="0" dirty="0">
                <a:solidFill>
                  <a:srgbClr val="003283"/>
                </a:solidFill>
                <a:effectLst/>
                <a:latin typeface="Montserrat" panose="00000500000000000000" pitchFamily="2" charset="0"/>
              </a:rPr>
              <a:t>Apple’s iPod:</a:t>
            </a:r>
            <a:r>
              <a:rPr lang="en-US" b="0" i="0" dirty="0">
                <a:solidFill>
                  <a:srgbClr val="003283"/>
                </a:solidFill>
                <a:effectLst/>
                <a:latin typeface="Montserrat" panose="00000500000000000000" pitchFamily="2" charset="0"/>
              </a:rPr>
              <a:t> Apple’s iPod was developed by a team of engineers and designers within the company, led by Jon Rubinstein. They were given the freedom to work on a new product that could compete with existing MP3 players on the market.</a:t>
            </a:r>
          </a:p>
          <a:p>
            <a:pPr algn="just" fontAlgn="base">
              <a:buFont typeface="Arial" panose="020B0604020202020204" pitchFamily="34" charset="0"/>
              <a:buChar char="•"/>
            </a:pPr>
            <a:r>
              <a:rPr lang="en-US" b="1" i="0" u="none" strike="noStrike" dirty="0">
                <a:solidFill>
                  <a:srgbClr val="A4DB3A"/>
                </a:solidFill>
                <a:effectLst/>
                <a:latin typeface="Montserrat" panose="00000500000000000000" pitchFamily="2" charset="0"/>
                <a:hlinkClick r:id="rId2"/>
              </a:rPr>
              <a:t>IBM’s Watson</a:t>
            </a:r>
            <a:r>
              <a:rPr lang="en-US" b="1" i="0" dirty="0">
                <a:solidFill>
                  <a:srgbClr val="003283"/>
                </a:solidFill>
                <a:effectLst/>
                <a:latin typeface="Montserrat" panose="00000500000000000000" pitchFamily="2" charset="0"/>
              </a:rPr>
              <a:t>: </a:t>
            </a:r>
            <a:r>
              <a:rPr lang="en-US" b="0" i="0" dirty="0">
                <a:solidFill>
                  <a:srgbClr val="003283"/>
                </a:solidFill>
                <a:effectLst/>
                <a:latin typeface="Montserrat" panose="00000500000000000000" pitchFamily="2" charset="0"/>
              </a:rPr>
              <a:t>IBM’s Watson was developed by a team of researchers and engineers within the company, led by David </a:t>
            </a:r>
            <a:r>
              <a:rPr lang="en-US" b="0" i="0" dirty="0" err="1">
                <a:solidFill>
                  <a:srgbClr val="003283"/>
                </a:solidFill>
                <a:effectLst/>
                <a:latin typeface="Montserrat" panose="00000500000000000000" pitchFamily="2" charset="0"/>
              </a:rPr>
              <a:t>Ferrucci</a:t>
            </a:r>
            <a:r>
              <a:rPr lang="en-US" b="0" i="0" dirty="0">
                <a:solidFill>
                  <a:srgbClr val="003283"/>
                </a:solidFill>
                <a:effectLst/>
                <a:latin typeface="Montserrat" panose="00000500000000000000" pitchFamily="2" charset="0"/>
              </a:rPr>
              <a:t>. They were given the freedom to work on a new artificial intelligence system that could compete on Jeopardy!, a popular quiz show. Watson went on to defeat the show’s human champions and has since been used in a variety of applications, including healthcare and finance.</a:t>
            </a:r>
          </a:p>
          <a:p>
            <a:pPr algn="just"/>
            <a:endParaRPr lang="en-IN" dirty="0"/>
          </a:p>
        </p:txBody>
      </p:sp>
      <p:sp>
        <p:nvSpPr>
          <p:cNvPr id="4" name="Footer Placeholder 3">
            <a:extLst>
              <a:ext uri="{FF2B5EF4-FFF2-40B4-BE49-F238E27FC236}">
                <a16:creationId xmlns:a16="http://schemas.microsoft.com/office/drawing/2014/main" id="{883FCF6F-8B43-48D4-B93D-DBD080790B7E}"/>
              </a:ext>
            </a:extLst>
          </p:cNvPr>
          <p:cNvSpPr>
            <a:spLocks noGrp="1"/>
          </p:cNvSpPr>
          <p:nvPr>
            <p:ph type="ftr" sz="quarter" idx="11"/>
          </p:nvPr>
        </p:nvSpPr>
        <p:spPr/>
        <p:txBody>
          <a:bodyPr/>
          <a:lstStyle/>
          <a:p>
            <a:r>
              <a:rPr lang="en-IN"/>
              <a:t>DR. BHUPINDER</a:t>
            </a:r>
          </a:p>
        </p:txBody>
      </p:sp>
      <p:sp>
        <p:nvSpPr>
          <p:cNvPr id="5" name="Slide Number Placeholder 4">
            <a:extLst>
              <a:ext uri="{FF2B5EF4-FFF2-40B4-BE49-F238E27FC236}">
                <a16:creationId xmlns:a16="http://schemas.microsoft.com/office/drawing/2014/main" id="{F848FF7E-3AD4-42CB-963D-C6856B39E3B5}"/>
              </a:ext>
            </a:extLst>
          </p:cNvPr>
          <p:cNvSpPr>
            <a:spLocks noGrp="1"/>
          </p:cNvSpPr>
          <p:nvPr>
            <p:ph type="sldNum" sz="quarter" idx="12"/>
          </p:nvPr>
        </p:nvSpPr>
        <p:spPr/>
        <p:txBody>
          <a:bodyPr/>
          <a:lstStyle/>
          <a:p>
            <a:fld id="{E6767674-A3CE-4E73-9166-D2C9FA9FD365}" type="slidenum">
              <a:rPr lang="en-IN" smtClean="0"/>
              <a:t>19</a:t>
            </a:fld>
            <a:endParaRPr lang="en-IN"/>
          </a:p>
        </p:txBody>
      </p:sp>
    </p:spTree>
    <p:extLst>
      <p:ext uri="{BB962C8B-B14F-4D97-AF65-F5344CB8AC3E}">
        <p14:creationId xmlns:p14="http://schemas.microsoft.com/office/powerpoint/2010/main" val="3084748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8CF55-8838-4339-9F49-967B03994975}"/>
              </a:ext>
            </a:extLst>
          </p:cNvPr>
          <p:cNvSpPr>
            <a:spLocks noGrp="1"/>
          </p:cNvSpPr>
          <p:nvPr>
            <p:ph type="title"/>
          </p:nvPr>
        </p:nvSpPr>
        <p:spPr/>
        <p:txBody>
          <a:bodyPr/>
          <a:lstStyle/>
          <a:p>
            <a:r>
              <a:rPr lang="en-US" dirty="0"/>
              <a:t>ABOUT THE COURSE:-</a:t>
            </a:r>
            <a:endParaRPr lang="en-IN" dirty="0"/>
          </a:p>
        </p:txBody>
      </p:sp>
      <p:graphicFrame>
        <p:nvGraphicFramePr>
          <p:cNvPr id="4" name="Content Placeholder 3">
            <a:extLst>
              <a:ext uri="{FF2B5EF4-FFF2-40B4-BE49-F238E27FC236}">
                <a16:creationId xmlns:a16="http://schemas.microsoft.com/office/drawing/2014/main" id="{FA56E23F-2555-4CC4-9762-9B4B6AA15F2B}"/>
              </a:ext>
            </a:extLst>
          </p:cNvPr>
          <p:cNvGraphicFramePr>
            <a:graphicFrameLocks noGrp="1"/>
          </p:cNvGraphicFramePr>
          <p:nvPr>
            <p:ph idx="1"/>
            <p:extLst>
              <p:ext uri="{D42A27DB-BD31-4B8C-83A1-F6EECF244321}">
                <p14:modId xmlns:p14="http://schemas.microsoft.com/office/powerpoint/2010/main" val="648034619"/>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E2EE03B5-F8D2-4871-997E-F4B0198D7535}"/>
              </a:ext>
            </a:extLst>
          </p:cNvPr>
          <p:cNvSpPr>
            <a:spLocks noGrp="1"/>
          </p:cNvSpPr>
          <p:nvPr>
            <p:ph type="ftr" sz="quarter" idx="11"/>
          </p:nvPr>
        </p:nvSpPr>
        <p:spPr/>
        <p:txBody>
          <a:bodyPr/>
          <a:lstStyle/>
          <a:p>
            <a:r>
              <a:rPr lang="en-IN"/>
              <a:t>DR. BHUPINDER</a:t>
            </a:r>
          </a:p>
        </p:txBody>
      </p:sp>
      <p:sp>
        <p:nvSpPr>
          <p:cNvPr id="5" name="Slide Number Placeholder 4">
            <a:extLst>
              <a:ext uri="{FF2B5EF4-FFF2-40B4-BE49-F238E27FC236}">
                <a16:creationId xmlns:a16="http://schemas.microsoft.com/office/drawing/2014/main" id="{CECFF602-F1CD-4CD1-83C1-83E4C6C68152}"/>
              </a:ext>
            </a:extLst>
          </p:cNvPr>
          <p:cNvSpPr>
            <a:spLocks noGrp="1"/>
          </p:cNvSpPr>
          <p:nvPr>
            <p:ph type="sldNum" sz="quarter" idx="12"/>
          </p:nvPr>
        </p:nvSpPr>
        <p:spPr/>
        <p:txBody>
          <a:bodyPr/>
          <a:lstStyle/>
          <a:p>
            <a:fld id="{E6767674-A3CE-4E73-9166-D2C9FA9FD365}" type="slidenum">
              <a:rPr lang="en-IN" smtClean="0"/>
              <a:t>2</a:t>
            </a:fld>
            <a:endParaRPr lang="en-IN"/>
          </a:p>
        </p:txBody>
      </p:sp>
    </p:spTree>
    <p:extLst>
      <p:ext uri="{BB962C8B-B14F-4D97-AF65-F5344CB8AC3E}">
        <p14:creationId xmlns:p14="http://schemas.microsoft.com/office/powerpoint/2010/main" val="3633303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43B4FB8-791E-4019-866C-3914084C3D6B}"/>
              </a:ext>
            </a:extLst>
          </p:cNvPr>
          <p:cNvSpPr>
            <a:spLocks noGrp="1"/>
          </p:cNvSpPr>
          <p:nvPr>
            <p:ph type="ftr" sz="quarter" idx="11"/>
          </p:nvPr>
        </p:nvSpPr>
        <p:spPr/>
        <p:txBody>
          <a:bodyPr/>
          <a:lstStyle/>
          <a:p>
            <a:r>
              <a:rPr lang="en-IN"/>
              <a:t>DR. BHUPINDER</a:t>
            </a:r>
          </a:p>
        </p:txBody>
      </p:sp>
      <p:sp>
        <p:nvSpPr>
          <p:cNvPr id="3" name="Slide Number Placeholder 2">
            <a:extLst>
              <a:ext uri="{FF2B5EF4-FFF2-40B4-BE49-F238E27FC236}">
                <a16:creationId xmlns:a16="http://schemas.microsoft.com/office/drawing/2014/main" id="{C764D6EC-FA7D-418E-919A-39E43ACE9A0B}"/>
              </a:ext>
            </a:extLst>
          </p:cNvPr>
          <p:cNvSpPr>
            <a:spLocks noGrp="1"/>
          </p:cNvSpPr>
          <p:nvPr>
            <p:ph type="sldNum" sz="quarter" idx="12"/>
          </p:nvPr>
        </p:nvSpPr>
        <p:spPr/>
        <p:txBody>
          <a:bodyPr/>
          <a:lstStyle/>
          <a:p>
            <a:fld id="{E6767674-A3CE-4E73-9166-D2C9FA9FD365}" type="slidenum">
              <a:rPr lang="en-IN" smtClean="0"/>
              <a:t>20</a:t>
            </a:fld>
            <a:endParaRPr lang="en-IN"/>
          </a:p>
        </p:txBody>
      </p:sp>
      <p:pic>
        <p:nvPicPr>
          <p:cNvPr id="5" name="Picture 4">
            <a:extLst>
              <a:ext uri="{FF2B5EF4-FFF2-40B4-BE49-F238E27FC236}">
                <a16:creationId xmlns:a16="http://schemas.microsoft.com/office/drawing/2014/main" id="{C459E855-5B30-494F-8F31-B66B9E0B2296}"/>
              </a:ext>
            </a:extLst>
          </p:cNvPr>
          <p:cNvPicPr>
            <a:picLocks noChangeAspect="1"/>
          </p:cNvPicPr>
          <p:nvPr/>
        </p:nvPicPr>
        <p:blipFill>
          <a:blip r:embed="rId2"/>
          <a:stretch>
            <a:fillRect/>
          </a:stretch>
        </p:blipFill>
        <p:spPr>
          <a:xfrm>
            <a:off x="1333500" y="1190625"/>
            <a:ext cx="9525000" cy="4476750"/>
          </a:xfrm>
          <a:prstGeom prst="rect">
            <a:avLst/>
          </a:prstGeom>
        </p:spPr>
      </p:pic>
    </p:spTree>
    <p:extLst>
      <p:ext uri="{BB962C8B-B14F-4D97-AF65-F5344CB8AC3E}">
        <p14:creationId xmlns:p14="http://schemas.microsoft.com/office/powerpoint/2010/main" val="3299281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276EB9-7588-4911-B3C3-F9B2507C573B}"/>
              </a:ext>
            </a:extLst>
          </p:cNvPr>
          <p:cNvSpPr>
            <a:spLocks noGrp="1"/>
          </p:cNvSpPr>
          <p:nvPr>
            <p:ph type="ftr" sz="quarter" idx="11"/>
          </p:nvPr>
        </p:nvSpPr>
        <p:spPr/>
        <p:txBody>
          <a:bodyPr/>
          <a:lstStyle/>
          <a:p>
            <a:r>
              <a:rPr lang="en-IN"/>
              <a:t>DR. BHUPINDER</a:t>
            </a:r>
          </a:p>
        </p:txBody>
      </p:sp>
      <p:sp>
        <p:nvSpPr>
          <p:cNvPr id="3" name="Slide Number Placeholder 2">
            <a:extLst>
              <a:ext uri="{FF2B5EF4-FFF2-40B4-BE49-F238E27FC236}">
                <a16:creationId xmlns:a16="http://schemas.microsoft.com/office/drawing/2014/main" id="{C961BDEA-BD32-487B-8D80-A383593E0DE4}"/>
              </a:ext>
            </a:extLst>
          </p:cNvPr>
          <p:cNvSpPr>
            <a:spLocks noGrp="1"/>
          </p:cNvSpPr>
          <p:nvPr>
            <p:ph type="sldNum" sz="quarter" idx="12"/>
          </p:nvPr>
        </p:nvSpPr>
        <p:spPr/>
        <p:txBody>
          <a:bodyPr/>
          <a:lstStyle/>
          <a:p>
            <a:fld id="{E6767674-A3CE-4E73-9166-D2C9FA9FD365}" type="slidenum">
              <a:rPr lang="en-IN" smtClean="0"/>
              <a:t>21</a:t>
            </a:fld>
            <a:endParaRPr lang="en-IN"/>
          </a:p>
        </p:txBody>
      </p:sp>
      <p:graphicFrame>
        <p:nvGraphicFramePr>
          <p:cNvPr id="4" name="Table 4">
            <a:extLst>
              <a:ext uri="{FF2B5EF4-FFF2-40B4-BE49-F238E27FC236}">
                <a16:creationId xmlns:a16="http://schemas.microsoft.com/office/drawing/2014/main" id="{8E3BD997-EF04-46EF-91C8-1AB5291E8AD7}"/>
              </a:ext>
            </a:extLst>
          </p:cNvPr>
          <p:cNvGraphicFramePr>
            <a:graphicFrameLocks noGrp="1"/>
          </p:cNvGraphicFramePr>
          <p:nvPr>
            <p:extLst>
              <p:ext uri="{D42A27DB-BD31-4B8C-83A1-F6EECF244321}">
                <p14:modId xmlns:p14="http://schemas.microsoft.com/office/powerpoint/2010/main" val="1536104415"/>
              </p:ext>
            </p:extLst>
          </p:nvPr>
        </p:nvGraphicFramePr>
        <p:xfrm>
          <a:off x="0" y="1"/>
          <a:ext cx="12191999" cy="6470706"/>
        </p:xfrm>
        <a:graphic>
          <a:graphicData uri="http://schemas.openxmlformats.org/drawingml/2006/table">
            <a:tbl>
              <a:tblPr firstRow="1" bandRow="1">
                <a:tableStyleId>{5C22544A-7EE6-4342-B048-85BDC9FD1C3A}</a:tableStyleId>
              </a:tblPr>
              <a:tblGrid>
                <a:gridCol w="2581076">
                  <a:extLst>
                    <a:ext uri="{9D8B030D-6E8A-4147-A177-3AD203B41FA5}">
                      <a16:colId xmlns:a16="http://schemas.microsoft.com/office/drawing/2014/main" val="505166390"/>
                    </a:ext>
                  </a:extLst>
                </a:gridCol>
                <a:gridCol w="4240413">
                  <a:extLst>
                    <a:ext uri="{9D8B030D-6E8A-4147-A177-3AD203B41FA5}">
                      <a16:colId xmlns:a16="http://schemas.microsoft.com/office/drawing/2014/main" val="766517780"/>
                    </a:ext>
                  </a:extLst>
                </a:gridCol>
                <a:gridCol w="5370510">
                  <a:extLst>
                    <a:ext uri="{9D8B030D-6E8A-4147-A177-3AD203B41FA5}">
                      <a16:colId xmlns:a16="http://schemas.microsoft.com/office/drawing/2014/main" val="1067817839"/>
                    </a:ext>
                  </a:extLst>
                </a:gridCol>
              </a:tblGrid>
              <a:tr h="481966">
                <a:tc>
                  <a:txBody>
                    <a:bodyPr/>
                    <a:lstStyle/>
                    <a:p>
                      <a:pPr algn="ctr"/>
                      <a:r>
                        <a:rPr lang="en-US" dirty="0">
                          <a:solidFill>
                            <a:schemeClr val="tx1"/>
                          </a:solidFill>
                          <a:latin typeface="Aharoni" panose="02010803020104030203" pitchFamily="2" charset="-79"/>
                          <a:cs typeface="Aharoni" panose="02010803020104030203" pitchFamily="2" charset="-79"/>
                        </a:rPr>
                        <a:t>Basis</a:t>
                      </a:r>
                      <a:endParaRPr lang="en-IN" dirty="0">
                        <a:solidFill>
                          <a:schemeClr val="tx1"/>
                        </a:solidFill>
                        <a:latin typeface="Aharoni" panose="02010803020104030203" pitchFamily="2" charset="-79"/>
                        <a:cs typeface="Aharoni" panose="02010803020104030203" pitchFamily="2" charset="-79"/>
                      </a:endParaRPr>
                    </a:p>
                  </a:txBody>
                  <a:tcPr/>
                </a:tc>
                <a:tc>
                  <a:txBody>
                    <a:bodyPr/>
                    <a:lstStyle/>
                    <a:p>
                      <a:pPr algn="ctr"/>
                      <a:r>
                        <a:rPr lang="en-US" dirty="0">
                          <a:solidFill>
                            <a:schemeClr val="tx1"/>
                          </a:solidFill>
                          <a:latin typeface="Aharoni" panose="02010803020104030203" pitchFamily="2" charset="-79"/>
                          <a:cs typeface="Aharoni" panose="02010803020104030203" pitchFamily="2" charset="-79"/>
                        </a:rPr>
                        <a:t>Entrepreneur</a:t>
                      </a:r>
                      <a:endParaRPr lang="en-IN" dirty="0">
                        <a:solidFill>
                          <a:schemeClr val="tx1"/>
                        </a:solidFill>
                        <a:latin typeface="Aharoni" panose="02010803020104030203" pitchFamily="2" charset="-79"/>
                        <a:cs typeface="Aharoni" panose="02010803020104030203" pitchFamily="2" charset="-79"/>
                      </a:endParaRPr>
                    </a:p>
                  </a:txBody>
                  <a:tcPr/>
                </a:tc>
                <a:tc>
                  <a:txBody>
                    <a:bodyPr/>
                    <a:lstStyle/>
                    <a:p>
                      <a:pPr algn="ctr"/>
                      <a:r>
                        <a:rPr lang="en-US" dirty="0">
                          <a:solidFill>
                            <a:schemeClr val="tx1"/>
                          </a:solidFill>
                          <a:latin typeface="Aharoni" panose="02010803020104030203" pitchFamily="2" charset="-79"/>
                          <a:cs typeface="Aharoni" panose="02010803020104030203" pitchFamily="2" charset="-79"/>
                        </a:rPr>
                        <a:t>Intrapreneur</a:t>
                      </a:r>
                      <a:endParaRPr lang="en-IN" dirty="0">
                        <a:solidFill>
                          <a:schemeClr val="tx1"/>
                        </a:solidFill>
                        <a:latin typeface="Aharoni" panose="02010803020104030203" pitchFamily="2" charset="-79"/>
                        <a:cs typeface="Aharoni" panose="02010803020104030203" pitchFamily="2" charset="-79"/>
                      </a:endParaRPr>
                    </a:p>
                  </a:txBody>
                  <a:tcPr/>
                </a:tc>
                <a:extLst>
                  <a:ext uri="{0D108BD9-81ED-4DB2-BD59-A6C34878D82A}">
                    <a16:rowId xmlns:a16="http://schemas.microsoft.com/office/drawing/2014/main" val="3550582440"/>
                  </a:ext>
                </a:extLst>
              </a:tr>
              <a:tr h="997072">
                <a:tc>
                  <a:txBody>
                    <a:bodyPr/>
                    <a:lstStyle/>
                    <a:p>
                      <a:pPr algn="ctr"/>
                      <a:r>
                        <a:rPr lang="en-IN" sz="1800" b="1" i="0" kern="1200" dirty="0">
                          <a:solidFill>
                            <a:schemeClr val="dk1"/>
                          </a:solidFill>
                          <a:effectLst/>
                          <a:latin typeface="Aharoni" panose="02010803020104030203" pitchFamily="2" charset="-79"/>
                          <a:ea typeface="+mn-ea"/>
                          <a:cs typeface="Aharoni" panose="02010803020104030203" pitchFamily="2" charset="-79"/>
                        </a:rPr>
                        <a:t>Meaning</a:t>
                      </a:r>
                      <a:endParaRPr lang="en-IN" dirty="0">
                        <a:latin typeface="Aharoni" panose="02010803020104030203" pitchFamily="2" charset="-79"/>
                        <a:cs typeface="Aharoni" panose="02010803020104030203" pitchFamily="2" charset="-79"/>
                      </a:endParaRPr>
                    </a:p>
                  </a:txBody>
                  <a:tcPr/>
                </a:tc>
                <a:tc>
                  <a:txBody>
                    <a:bodyPr/>
                    <a:lstStyle/>
                    <a:p>
                      <a:pPr algn="ctr"/>
                      <a:r>
                        <a:rPr lang="en-US" sz="1800" b="0" i="0" kern="1200" dirty="0">
                          <a:solidFill>
                            <a:schemeClr val="dk1"/>
                          </a:solidFill>
                          <a:effectLst/>
                          <a:latin typeface="Aharoni" panose="02010803020104030203" pitchFamily="2" charset="-79"/>
                          <a:ea typeface="+mn-ea"/>
                          <a:cs typeface="Aharoni" panose="02010803020104030203" pitchFamily="2" charset="-79"/>
                        </a:rPr>
                        <a:t>An entrepreneur is an individual having a new and exclusive idea to establish something new.</a:t>
                      </a:r>
                      <a:endParaRPr lang="en-IN" dirty="0">
                        <a:latin typeface="Aharoni" panose="02010803020104030203" pitchFamily="2" charset="-79"/>
                        <a:cs typeface="Aharoni" panose="02010803020104030203" pitchFamily="2" charset="-79"/>
                      </a:endParaRPr>
                    </a:p>
                  </a:txBody>
                  <a:tcPr/>
                </a:tc>
                <a:tc>
                  <a:txBody>
                    <a:bodyPr/>
                    <a:lstStyle/>
                    <a:p>
                      <a:pPr algn="ctr"/>
                      <a:r>
                        <a:rPr lang="en-US" sz="1800" b="0" i="0" kern="1200" dirty="0">
                          <a:solidFill>
                            <a:schemeClr val="dk1"/>
                          </a:solidFill>
                          <a:effectLst/>
                          <a:latin typeface="Aharoni" panose="02010803020104030203" pitchFamily="2" charset="-79"/>
                          <a:ea typeface="+mn-ea"/>
                          <a:cs typeface="Aharoni" panose="02010803020104030203" pitchFamily="2" charset="-79"/>
                        </a:rPr>
                        <a:t>Intrapreneur is an individual having entrepreneurial skills who works at a previously established company.</a:t>
                      </a:r>
                      <a:endParaRPr lang="en-IN" dirty="0">
                        <a:latin typeface="Aharoni" panose="02010803020104030203" pitchFamily="2" charset="-79"/>
                        <a:cs typeface="Aharoni" panose="02010803020104030203" pitchFamily="2" charset="-79"/>
                      </a:endParaRPr>
                    </a:p>
                  </a:txBody>
                  <a:tcPr/>
                </a:tc>
                <a:extLst>
                  <a:ext uri="{0D108BD9-81ED-4DB2-BD59-A6C34878D82A}">
                    <a16:rowId xmlns:a16="http://schemas.microsoft.com/office/drawing/2014/main" val="2224045570"/>
                  </a:ext>
                </a:extLst>
              </a:tr>
              <a:tr h="734361">
                <a:tc>
                  <a:txBody>
                    <a:bodyPr/>
                    <a:lstStyle/>
                    <a:p>
                      <a:pPr algn="ctr"/>
                      <a:r>
                        <a:rPr lang="en-US" dirty="0">
                          <a:latin typeface="Aharoni" panose="02010803020104030203" pitchFamily="2" charset="-79"/>
                          <a:cs typeface="Aharoni" panose="02010803020104030203" pitchFamily="2" charset="-79"/>
                        </a:rPr>
                        <a:t>Motive</a:t>
                      </a:r>
                      <a:endParaRPr lang="en-IN" dirty="0">
                        <a:latin typeface="Aharoni" panose="02010803020104030203" pitchFamily="2" charset="-79"/>
                        <a:cs typeface="Aharoni" panose="02010803020104030203" pitchFamily="2" charset="-79"/>
                      </a:endParaRPr>
                    </a:p>
                  </a:txBody>
                  <a:tcPr/>
                </a:tc>
                <a:tc>
                  <a:txBody>
                    <a:bodyPr/>
                    <a:lstStyle/>
                    <a:p>
                      <a:pPr algn="ctr"/>
                      <a:r>
                        <a:rPr lang="en-US" sz="1800" b="0" i="0" kern="1200" dirty="0">
                          <a:solidFill>
                            <a:schemeClr val="dk1"/>
                          </a:solidFill>
                          <a:effectLst/>
                          <a:latin typeface="Aharoni" panose="02010803020104030203" pitchFamily="2" charset="-79"/>
                          <a:ea typeface="+mn-ea"/>
                          <a:cs typeface="Aharoni" panose="02010803020104030203" pitchFamily="2" charset="-79"/>
                        </a:rPr>
                        <a:t>An entrepreneur's motive is to bring change to the world.</a:t>
                      </a:r>
                      <a:endParaRPr lang="en-IN" dirty="0">
                        <a:latin typeface="Aharoni" panose="02010803020104030203" pitchFamily="2" charset="-79"/>
                        <a:cs typeface="Aharoni" panose="02010803020104030203" pitchFamily="2" charset="-79"/>
                      </a:endParaRPr>
                    </a:p>
                  </a:txBody>
                  <a:tcPr/>
                </a:tc>
                <a:tc>
                  <a:txBody>
                    <a:bodyPr/>
                    <a:lstStyle/>
                    <a:p>
                      <a:pPr algn="ctr"/>
                      <a:r>
                        <a:rPr lang="en-US" sz="1800" b="0" i="0" kern="1200" dirty="0">
                          <a:solidFill>
                            <a:schemeClr val="dk1"/>
                          </a:solidFill>
                          <a:effectLst/>
                          <a:latin typeface="Aharoni" panose="02010803020104030203" pitchFamily="2" charset="-79"/>
                          <a:ea typeface="+mn-ea"/>
                          <a:cs typeface="Aharoni" panose="02010803020104030203" pitchFamily="2" charset="-79"/>
                        </a:rPr>
                        <a:t>An intrapreneur's motive is to grow the business and make it better.</a:t>
                      </a:r>
                      <a:endParaRPr lang="en-IN" dirty="0">
                        <a:latin typeface="Aharoni" panose="02010803020104030203" pitchFamily="2" charset="-79"/>
                        <a:cs typeface="Aharoni" panose="02010803020104030203" pitchFamily="2" charset="-79"/>
                      </a:endParaRPr>
                    </a:p>
                  </a:txBody>
                  <a:tcPr/>
                </a:tc>
                <a:extLst>
                  <a:ext uri="{0D108BD9-81ED-4DB2-BD59-A6C34878D82A}">
                    <a16:rowId xmlns:a16="http://schemas.microsoft.com/office/drawing/2014/main" val="659303610"/>
                  </a:ext>
                </a:extLst>
              </a:tr>
              <a:tr h="734361">
                <a:tc>
                  <a:txBody>
                    <a:bodyPr/>
                    <a:lstStyle/>
                    <a:p>
                      <a:pPr algn="ctr"/>
                      <a:r>
                        <a:rPr lang="en-US" dirty="0">
                          <a:latin typeface="Aharoni" panose="02010803020104030203" pitchFamily="2" charset="-79"/>
                          <a:cs typeface="Aharoni" panose="02010803020104030203" pitchFamily="2" charset="-79"/>
                        </a:rPr>
                        <a:t>Nature</a:t>
                      </a:r>
                      <a:endParaRPr lang="en-IN" dirty="0">
                        <a:latin typeface="Aharoni" panose="02010803020104030203" pitchFamily="2" charset="-79"/>
                        <a:cs typeface="Aharoni" panose="02010803020104030203" pitchFamily="2" charset="-79"/>
                      </a:endParaRPr>
                    </a:p>
                  </a:txBody>
                  <a:tcPr/>
                </a:tc>
                <a:tc>
                  <a:txBody>
                    <a:bodyPr/>
                    <a:lstStyle/>
                    <a:p>
                      <a:pPr algn="ctr"/>
                      <a:r>
                        <a:rPr lang="en-IN" sz="1800" b="0" i="0" kern="1200" dirty="0">
                          <a:solidFill>
                            <a:schemeClr val="dk1"/>
                          </a:solidFill>
                          <a:effectLst/>
                          <a:latin typeface="Aharoni" panose="02010803020104030203" pitchFamily="2" charset="-79"/>
                          <a:ea typeface="+mn-ea"/>
                          <a:cs typeface="Aharoni" panose="02010803020104030203" pitchFamily="2" charset="-79"/>
                        </a:rPr>
                        <a:t>Entrepreneurs are innovative in nature.</a:t>
                      </a:r>
                      <a:endParaRPr lang="en-IN" dirty="0">
                        <a:latin typeface="Aharoni" panose="02010803020104030203" pitchFamily="2" charset="-79"/>
                        <a:cs typeface="Aharoni" panose="02010803020104030203" pitchFamily="2" charset="-79"/>
                      </a:endParaRPr>
                    </a:p>
                  </a:txBody>
                  <a:tcPr/>
                </a:tc>
                <a:tc>
                  <a:txBody>
                    <a:bodyPr/>
                    <a:lstStyle/>
                    <a:p>
                      <a:pPr algn="ctr"/>
                      <a:r>
                        <a:rPr lang="en-IN" sz="1800" b="0" i="0" kern="1200" dirty="0">
                          <a:solidFill>
                            <a:schemeClr val="dk1"/>
                          </a:solidFill>
                          <a:effectLst/>
                          <a:latin typeface="Aharoni" panose="02010803020104030203" pitchFamily="2" charset="-79"/>
                          <a:ea typeface="+mn-ea"/>
                          <a:cs typeface="Aharoni" panose="02010803020104030203" pitchFamily="2" charset="-79"/>
                        </a:rPr>
                        <a:t>Intrapreneurs are innovative in nature but less than entrepreneurs.</a:t>
                      </a:r>
                      <a:endParaRPr lang="en-IN" dirty="0">
                        <a:latin typeface="Aharoni" panose="02010803020104030203" pitchFamily="2" charset="-79"/>
                        <a:cs typeface="Aharoni" panose="02010803020104030203" pitchFamily="2" charset="-79"/>
                      </a:endParaRPr>
                    </a:p>
                  </a:txBody>
                  <a:tcPr/>
                </a:tc>
                <a:extLst>
                  <a:ext uri="{0D108BD9-81ED-4DB2-BD59-A6C34878D82A}">
                    <a16:rowId xmlns:a16="http://schemas.microsoft.com/office/drawing/2014/main" val="1810691074"/>
                  </a:ext>
                </a:extLst>
              </a:tr>
              <a:tr h="889057">
                <a:tc>
                  <a:txBody>
                    <a:bodyPr/>
                    <a:lstStyle/>
                    <a:p>
                      <a:pPr algn="ctr"/>
                      <a:r>
                        <a:rPr lang="en-IN" sz="1800" b="1" i="0" kern="1200" dirty="0">
                          <a:solidFill>
                            <a:schemeClr val="dk1"/>
                          </a:solidFill>
                          <a:effectLst/>
                          <a:latin typeface="Aharoni" panose="02010803020104030203" pitchFamily="2" charset="-79"/>
                          <a:ea typeface="+mn-ea"/>
                          <a:cs typeface="Aharoni" panose="02010803020104030203" pitchFamily="2" charset="-79"/>
                        </a:rPr>
                        <a:t>Risk Factor</a:t>
                      </a:r>
                      <a:endParaRPr lang="en-IN" dirty="0">
                        <a:latin typeface="Aharoni" panose="02010803020104030203" pitchFamily="2" charset="-79"/>
                        <a:cs typeface="Aharoni" panose="02010803020104030203" pitchFamily="2" charset="-79"/>
                      </a:endParaRPr>
                    </a:p>
                  </a:txBody>
                  <a:tcPr/>
                </a:tc>
                <a:tc>
                  <a:txBody>
                    <a:bodyPr/>
                    <a:lstStyle/>
                    <a:p>
                      <a:pPr algn="ctr" fontAlgn="ctr"/>
                      <a:r>
                        <a:rPr lang="en-US" sz="1800" b="0" dirty="0">
                          <a:effectLst/>
                          <a:latin typeface="Aharoni" panose="02010803020104030203" pitchFamily="2" charset="-79"/>
                          <a:cs typeface="Aharoni" panose="02010803020104030203" pitchFamily="2" charset="-79"/>
                        </a:rPr>
                        <a:t>Entrepreneurs are willing to take risks.</a:t>
                      </a:r>
                    </a:p>
                  </a:txBody>
                  <a:tcPr marL="95250" marR="95250" marT="133350" marB="133350" anchor="ctr"/>
                </a:tc>
                <a:tc>
                  <a:txBody>
                    <a:bodyPr/>
                    <a:lstStyle/>
                    <a:p>
                      <a:pPr algn="ctr" fontAlgn="ctr"/>
                      <a:r>
                        <a:rPr lang="en-US" sz="1800" b="0" dirty="0">
                          <a:effectLst/>
                          <a:latin typeface="Aharoni" panose="02010803020104030203" pitchFamily="2" charset="-79"/>
                          <a:cs typeface="Aharoni" panose="02010803020104030203" pitchFamily="2" charset="-79"/>
                        </a:rPr>
                        <a:t>Intrapreneurs are willing to take risks but less than entrepreneurs.</a:t>
                      </a:r>
                    </a:p>
                  </a:txBody>
                  <a:tcPr marL="95250" marR="95250" marT="133350" marB="133350" anchor="ctr"/>
                </a:tc>
                <a:extLst>
                  <a:ext uri="{0D108BD9-81ED-4DB2-BD59-A6C34878D82A}">
                    <a16:rowId xmlns:a16="http://schemas.microsoft.com/office/drawing/2014/main" val="2460328427"/>
                  </a:ext>
                </a:extLst>
              </a:tr>
              <a:tr h="889057">
                <a:tc>
                  <a:txBody>
                    <a:bodyPr/>
                    <a:lstStyle/>
                    <a:p>
                      <a:pPr algn="ctr" rtl="0" fontAlgn="base"/>
                      <a:r>
                        <a:rPr lang="en-IN" sz="1800" b="1" dirty="0">
                          <a:effectLst/>
                          <a:latin typeface="Aharoni" panose="02010803020104030203" pitchFamily="2" charset="-79"/>
                          <a:cs typeface="Aharoni" panose="02010803020104030203" pitchFamily="2" charset="-79"/>
                        </a:rPr>
                        <a:t>Goals</a:t>
                      </a:r>
                      <a:endParaRPr lang="en-IN" sz="1800" b="0" dirty="0">
                        <a:effectLst/>
                        <a:latin typeface="Aharoni" panose="02010803020104030203" pitchFamily="2" charset="-79"/>
                        <a:cs typeface="Aharoni" panose="02010803020104030203" pitchFamily="2" charset="-79"/>
                      </a:endParaRPr>
                    </a:p>
                  </a:txBody>
                  <a:tcPr marL="95250" marR="95250" marT="133350" marB="133350" anchor="ctr"/>
                </a:tc>
                <a:tc>
                  <a:txBody>
                    <a:bodyPr/>
                    <a:lstStyle/>
                    <a:p>
                      <a:pPr algn="ctr" fontAlgn="ctr"/>
                      <a:r>
                        <a:rPr lang="en-IN" sz="1800" b="0" dirty="0">
                          <a:effectLst/>
                          <a:latin typeface="Aharoni" panose="02010803020104030203" pitchFamily="2" charset="-79"/>
                          <a:cs typeface="Aharoni" panose="02010803020104030203" pitchFamily="2" charset="-79"/>
                        </a:rPr>
                        <a:t>Entrepreneurs focus on long-term profits.</a:t>
                      </a:r>
                    </a:p>
                  </a:txBody>
                  <a:tcPr marL="95250" marR="95250" marT="133350" marB="133350" anchor="ctr"/>
                </a:tc>
                <a:tc>
                  <a:txBody>
                    <a:bodyPr/>
                    <a:lstStyle/>
                    <a:p>
                      <a:pPr algn="ctr" fontAlgn="ctr"/>
                      <a:r>
                        <a:rPr lang="en-US" sz="1800" b="0" dirty="0">
                          <a:effectLst/>
                          <a:latin typeface="Aharoni" panose="02010803020104030203" pitchFamily="2" charset="-79"/>
                          <a:cs typeface="Aharoni" panose="02010803020104030203" pitchFamily="2" charset="-79"/>
                        </a:rPr>
                        <a:t>Intrapreneur's goals are to get appraisals, appreciation, and promotions.</a:t>
                      </a:r>
                    </a:p>
                  </a:txBody>
                  <a:tcPr marL="95250" marR="95250" marT="133350" marB="133350" anchor="ctr"/>
                </a:tc>
                <a:extLst>
                  <a:ext uri="{0D108BD9-81ED-4DB2-BD59-A6C34878D82A}">
                    <a16:rowId xmlns:a16="http://schemas.microsoft.com/office/drawing/2014/main" val="1301170004"/>
                  </a:ext>
                </a:extLst>
              </a:tr>
              <a:tr h="889057">
                <a:tc>
                  <a:txBody>
                    <a:bodyPr/>
                    <a:lstStyle/>
                    <a:p>
                      <a:pPr algn="ctr" rtl="0" fontAlgn="base"/>
                      <a:r>
                        <a:rPr lang="en-IN" sz="1800" b="1" dirty="0">
                          <a:effectLst/>
                          <a:latin typeface="Aharoni" panose="02010803020104030203" pitchFamily="2" charset="-79"/>
                          <a:cs typeface="Aharoni" panose="02010803020104030203" pitchFamily="2" charset="-79"/>
                        </a:rPr>
                        <a:t>Competition</a:t>
                      </a:r>
                      <a:endParaRPr lang="en-IN" sz="1800" b="0" dirty="0">
                        <a:effectLst/>
                        <a:latin typeface="Aharoni" panose="02010803020104030203" pitchFamily="2" charset="-79"/>
                        <a:cs typeface="Aharoni" panose="02010803020104030203" pitchFamily="2" charset="-79"/>
                      </a:endParaRPr>
                    </a:p>
                  </a:txBody>
                  <a:tcPr marL="95250" marR="95250" marT="133350" marB="133350" anchor="ctr"/>
                </a:tc>
                <a:tc>
                  <a:txBody>
                    <a:bodyPr/>
                    <a:lstStyle/>
                    <a:p>
                      <a:pPr algn="ctr" fontAlgn="ctr"/>
                      <a:r>
                        <a:rPr lang="en-US" sz="1800" b="0">
                          <a:effectLst/>
                          <a:latin typeface="Aharoni" panose="02010803020104030203" pitchFamily="2" charset="-79"/>
                          <a:cs typeface="Aharoni" panose="02010803020104030203" pitchFamily="2" charset="-79"/>
                        </a:rPr>
                        <a:t>Entrepreneurs face low competition for their business.</a:t>
                      </a:r>
                    </a:p>
                  </a:txBody>
                  <a:tcPr marL="95250" marR="95250" marT="133350" marB="133350" anchor="ctr"/>
                </a:tc>
                <a:tc>
                  <a:txBody>
                    <a:bodyPr/>
                    <a:lstStyle/>
                    <a:p>
                      <a:pPr algn="ctr" fontAlgn="ctr"/>
                      <a:r>
                        <a:rPr lang="en-US" sz="1800" b="0" dirty="0">
                          <a:effectLst/>
                          <a:latin typeface="Aharoni" panose="02010803020104030203" pitchFamily="2" charset="-79"/>
                          <a:cs typeface="Aharoni" panose="02010803020104030203" pitchFamily="2" charset="-79"/>
                        </a:rPr>
                        <a:t>Intrapreneur faces high competition in the market.</a:t>
                      </a:r>
                    </a:p>
                  </a:txBody>
                  <a:tcPr marL="95250" marR="95250" marT="133350" marB="133350" anchor="ctr"/>
                </a:tc>
                <a:extLst>
                  <a:ext uri="{0D108BD9-81ED-4DB2-BD59-A6C34878D82A}">
                    <a16:rowId xmlns:a16="http://schemas.microsoft.com/office/drawing/2014/main" val="3903655017"/>
                  </a:ext>
                </a:extLst>
              </a:tr>
              <a:tr h="855775">
                <a:tc>
                  <a:txBody>
                    <a:bodyPr/>
                    <a:lstStyle/>
                    <a:p>
                      <a:pPr algn="ctr" rtl="0" fontAlgn="base"/>
                      <a:r>
                        <a:rPr lang="en-IN" sz="1800" b="1" dirty="0">
                          <a:effectLst/>
                          <a:latin typeface="Aharoni" panose="02010803020104030203" pitchFamily="2" charset="-79"/>
                          <a:cs typeface="Aharoni" panose="02010803020104030203" pitchFamily="2" charset="-79"/>
                        </a:rPr>
                        <a:t>Position</a:t>
                      </a:r>
                      <a:endParaRPr lang="en-IN" sz="1800" b="0" dirty="0">
                        <a:effectLst/>
                        <a:latin typeface="Aharoni" panose="02010803020104030203" pitchFamily="2" charset="-79"/>
                        <a:cs typeface="Aharoni" panose="02010803020104030203" pitchFamily="2" charset="-79"/>
                      </a:endParaRPr>
                    </a:p>
                  </a:txBody>
                  <a:tcPr marL="95250" marR="95250" marT="133350" marB="133350" anchor="ctr"/>
                </a:tc>
                <a:tc>
                  <a:txBody>
                    <a:bodyPr/>
                    <a:lstStyle/>
                    <a:p>
                      <a:pPr algn="ctr" fontAlgn="ctr"/>
                      <a:r>
                        <a:rPr lang="en-US" sz="1800" b="0" dirty="0">
                          <a:effectLst/>
                          <a:latin typeface="Aharoni" panose="02010803020104030203" pitchFamily="2" charset="-79"/>
                          <a:cs typeface="Aharoni" panose="02010803020104030203" pitchFamily="2" charset="-79"/>
                        </a:rPr>
                        <a:t>Entrepreneurs are founders of a company.</a:t>
                      </a:r>
                    </a:p>
                  </a:txBody>
                  <a:tcPr marL="95250" marR="95250" marT="133350" marB="133350" anchor="ctr"/>
                </a:tc>
                <a:tc>
                  <a:txBody>
                    <a:bodyPr/>
                    <a:lstStyle/>
                    <a:p>
                      <a:pPr algn="ctr" fontAlgn="ctr"/>
                      <a:r>
                        <a:rPr lang="en-US" sz="1800" b="0" dirty="0">
                          <a:effectLst/>
                          <a:latin typeface="Aharoni" panose="02010803020104030203" pitchFamily="2" charset="-79"/>
                          <a:cs typeface="Aharoni" panose="02010803020104030203" pitchFamily="2" charset="-79"/>
                        </a:rPr>
                        <a:t>Intrapreneurs are employees of a company.</a:t>
                      </a:r>
                    </a:p>
                  </a:txBody>
                  <a:tcPr marL="95250" marR="95250" marT="133350" marB="133350" anchor="ctr"/>
                </a:tc>
                <a:extLst>
                  <a:ext uri="{0D108BD9-81ED-4DB2-BD59-A6C34878D82A}">
                    <a16:rowId xmlns:a16="http://schemas.microsoft.com/office/drawing/2014/main" val="1032715717"/>
                  </a:ext>
                </a:extLst>
              </a:tr>
            </a:tbl>
          </a:graphicData>
        </a:graphic>
      </p:graphicFrame>
    </p:spTree>
    <p:extLst>
      <p:ext uri="{BB962C8B-B14F-4D97-AF65-F5344CB8AC3E}">
        <p14:creationId xmlns:p14="http://schemas.microsoft.com/office/powerpoint/2010/main" val="2341874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1D3472F-85F2-4A7F-9188-8E4882CCEE81}"/>
              </a:ext>
            </a:extLst>
          </p:cNvPr>
          <p:cNvSpPr>
            <a:spLocks noGrp="1"/>
          </p:cNvSpPr>
          <p:nvPr>
            <p:ph type="ftr" sz="quarter" idx="11"/>
          </p:nvPr>
        </p:nvSpPr>
        <p:spPr/>
        <p:txBody>
          <a:bodyPr/>
          <a:lstStyle/>
          <a:p>
            <a:r>
              <a:rPr lang="en-IN"/>
              <a:t>DR. BHUPINDER</a:t>
            </a:r>
          </a:p>
        </p:txBody>
      </p:sp>
      <p:sp>
        <p:nvSpPr>
          <p:cNvPr id="3" name="Slide Number Placeholder 2">
            <a:extLst>
              <a:ext uri="{FF2B5EF4-FFF2-40B4-BE49-F238E27FC236}">
                <a16:creationId xmlns:a16="http://schemas.microsoft.com/office/drawing/2014/main" id="{BDF7B39D-9A12-4E66-8818-500EC6723C44}"/>
              </a:ext>
            </a:extLst>
          </p:cNvPr>
          <p:cNvSpPr>
            <a:spLocks noGrp="1"/>
          </p:cNvSpPr>
          <p:nvPr>
            <p:ph type="sldNum" sz="quarter" idx="12"/>
          </p:nvPr>
        </p:nvSpPr>
        <p:spPr/>
        <p:txBody>
          <a:bodyPr/>
          <a:lstStyle/>
          <a:p>
            <a:fld id="{E6767674-A3CE-4E73-9166-D2C9FA9FD365}" type="slidenum">
              <a:rPr lang="en-IN" smtClean="0"/>
              <a:t>22</a:t>
            </a:fld>
            <a:endParaRPr lang="en-IN"/>
          </a:p>
        </p:txBody>
      </p:sp>
      <p:pic>
        <p:nvPicPr>
          <p:cNvPr id="4" name="Picture 3">
            <a:extLst>
              <a:ext uri="{FF2B5EF4-FFF2-40B4-BE49-F238E27FC236}">
                <a16:creationId xmlns:a16="http://schemas.microsoft.com/office/drawing/2014/main" id="{6804EE76-D881-47AD-9F3C-302440CE4F12}"/>
              </a:ext>
            </a:extLst>
          </p:cNvPr>
          <p:cNvPicPr>
            <a:picLocks noChangeAspect="1"/>
          </p:cNvPicPr>
          <p:nvPr/>
        </p:nvPicPr>
        <p:blipFill>
          <a:blip r:embed="rId2"/>
          <a:stretch>
            <a:fillRect/>
          </a:stretch>
        </p:blipFill>
        <p:spPr>
          <a:xfrm>
            <a:off x="2309812" y="571500"/>
            <a:ext cx="7572375" cy="5715000"/>
          </a:xfrm>
          <a:prstGeom prst="rect">
            <a:avLst/>
          </a:prstGeom>
        </p:spPr>
      </p:pic>
    </p:spTree>
    <p:extLst>
      <p:ext uri="{BB962C8B-B14F-4D97-AF65-F5344CB8AC3E}">
        <p14:creationId xmlns:p14="http://schemas.microsoft.com/office/powerpoint/2010/main" val="1212313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26BB495-E2EB-4049-839C-3E71C1C2CCBD}"/>
              </a:ext>
            </a:extLst>
          </p:cNvPr>
          <p:cNvSpPr>
            <a:spLocks noGrp="1"/>
          </p:cNvSpPr>
          <p:nvPr>
            <p:ph type="ftr" sz="quarter" idx="11"/>
          </p:nvPr>
        </p:nvSpPr>
        <p:spPr/>
        <p:txBody>
          <a:bodyPr/>
          <a:lstStyle/>
          <a:p>
            <a:r>
              <a:rPr lang="en-IN"/>
              <a:t>DR. BHUPINDER</a:t>
            </a:r>
          </a:p>
        </p:txBody>
      </p:sp>
      <p:sp>
        <p:nvSpPr>
          <p:cNvPr id="3" name="Slide Number Placeholder 2">
            <a:extLst>
              <a:ext uri="{FF2B5EF4-FFF2-40B4-BE49-F238E27FC236}">
                <a16:creationId xmlns:a16="http://schemas.microsoft.com/office/drawing/2014/main" id="{50086F8A-ECAB-4A3C-B1E4-705D65F97E74}"/>
              </a:ext>
            </a:extLst>
          </p:cNvPr>
          <p:cNvSpPr>
            <a:spLocks noGrp="1"/>
          </p:cNvSpPr>
          <p:nvPr>
            <p:ph type="sldNum" sz="quarter" idx="12"/>
          </p:nvPr>
        </p:nvSpPr>
        <p:spPr/>
        <p:txBody>
          <a:bodyPr/>
          <a:lstStyle/>
          <a:p>
            <a:fld id="{E6767674-A3CE-4E73-9166-D2C9FA9FD365}" type="slidenum">
              <a:rPr lang="en-IN" smtClean="0"/>
              <a:t>23</a:t>
            </a:fld>
            <a:endParaRPr lang="en-IN"/>
          </a:p>
        </p:txBody>
      </p:sp>
      <p:pic>
        <p:nvPicPr>
          <p:cNvPr id="4" name="Picture 3">
            <a:extLst>
              <a:ext uri="{FF2B5EF4-FFF2-40B4-BE49-F238E27FC236}">
                <a16:creationId xmlns:a16="http://schemas.microsoft.com/office/drawing/2014/main" id="{5DFC479D-F7EC-42BA-8333-7F8740E82D56}"/>
              </a:ext>
            </a:extLst>
          </p:cNvPr>
          <p:cNvPicPr>
            <a:picLocks noChangeAspect="1"/>
          </p:cNvPicPr>
          <p:nvPr/>
        </p:nvPicPr>
        <p:blipFill>
          <a:blip r:embed="rId2"/>
          <a:stretch>
            <a:fillRect/>
          </a:stretch>
        </p:blipFill>
        <p:spPr>
          <a:xfrm>
            <a:off x="3944471" y="1815353"/>
            <a:ext cx="4763246" cy="3572435"/>
          </a:xfrm>
          <a:prstGeom prst="rect">
            <a:avLst/>
          </a:prstGeom>
        </p:spPr>
      </p:pic>
    </p:spTree>
    <p:extLst>
      <p:ext uri="{BB962C8B-B14F-4D97-AF65-F5344CB8AC3E}">
        <p14:creationId xmlns:p14="http://schemas.microsoft.com/office/powerpoint/2010/main" val="3480643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A4931BA-D144-4841-842D-5AF0E12414FF}"/>
              </a:ext>
            </a:extLst>
          </p:cNvPr>
          <p:cNvSpPr>
            <a:spLocks noGrp="1"/>
          </p:cNvSpPr>
          <p:nvPr>
            <p:ph type="ftr" sz="quarter" idx="11"/>
          </p:nvPr>
        </p:nvSpPr>
        <p:spPr/>
        <p:txBody>
          <a:bodyPr/>
          <a:lstStyle/>
          <a:p>
            <a:r>
              <a:rPr lang="en-IN"/>
              <a:t>DR. BHUPINDER</a:t>
            </a:r>
          </a:p>
        </p:txBody>
      </p:sp>
      <p:sp>
        <p:nvSpPr>
          <p:cNvPr id="3" name="Slide Number Placeholder 2">
            <a:extLst>
              <a:ext uri="{FF2B5EF4-FFF2-40B4-BE49-F238E27FC236}">
                <a16:creationId xmlns:a16="http://schemas.microsoft.com/office/drawing/2014/main" id="{A5B42635-273A-435F-A0FC-B7B7E086E7B1}"/>
              </a:ext>
            </a:extLst>
          </p:cNvPr>
          <p:cNvSpPr>
            <a:spLocks noGrp="1"/>
          </p:cNvSpPr>
          <p:nvPr>
            <p:ph type="sldNum" sz="quarter" idx="12"/>
          </p:nvPr>
        </p:nvSpPr>
        <p:spPr/>
        <p:txBody>
          <a:bodyPr/>
          <a:lstStyle/>
          <a:p>
            <a:fld id="{E6767674-A3CE-4E73-9166-D2C9FA9FD365}" type="slidenum">
              <a:rPr lang="en-IN" smtClean="0"/>
              <a:t>24</a:t>
            </a:fld>
            <a:endParaRPr lang="en-IN"/>
          </a:p>
        </p:txBody>
      </p:sp>
      <p:pic>
        <p:nvPicPr>
          <p:cNvPr id="4" name="Picture 3">
            <a:extLst>
              <a:ext uri="{FF2B5EF4-FFF2-40B4-BE49-F238E27FC236}">
                <a16:creationId xmlns:a16="http://schemas.microsoft.com/office/drawing/2014/main" id="{6B97C9CA-3C44-4BA3-8B98-B43525AAC339}"/>
              </a:ext>
            </a:extLst>
          </p:cNvPr>
          <p:cNvPicPr>
            <a:picLocks noChangeAspect="1"/>
          </p:cNvPicPr>
          <p:nvPr/>
        </p:nvPicPr>
        <p:blipFill rotWithShape="1">
          <a:blip r:embed="rId2"/>
          <a:srcRect b="8306"/>
          <a:stretch/>
        </p:blipFill>
        <p:spPr>
          <a:xfrm>
            <a:off x="1809750" y="1047750"/>
            <a:ext cx="8572500" cy="4366932"/>
          </a:xfrm>
          <a:prstGeom prst="rect">
            <a:avLst/>
          </a:prstGeom>
        </p:spPr>
      </p:pic>
    </p:spTree>
    <p:extLst>
      <p:ext uri="{BB962C8B-B14F-4D97-AF65-F5344CB8AC3E}">
        <p14:creationId xmlns:p14="http://schemas.microsoft.com/office/powerpoint/2010/main" val="3744288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79906-BE84-4A45-BFE4-1CAB47F59CAE}"/>
              </a:ext>
            </a:extLst>
          </p:cNvPr>
          <p:cNvSpPr>
            <a:spLocks noGrp="1"/>
          </p:cNvSpPr>
          <p:nvPr>
            <p:ph type="title"/>
          </p:nvPr>
        </p:nvSpPr>
        <p:spPr>
          <a:xfrm>
            <a:off x="1024128" y="585216"/>
            <a:ext cx="9720072" cy="983608"/>
          </a:xfrm>
        </p:spPr>
        <p:txBody>
          <a:bodyPr>
            <a:normAutofit/>
          </a:bodyPr>
          <a:lstStyle/>
          <a:p>
            <a:r>
              <a:rPr lang="en-IN" sz="4000" dirty="0"/>
              <a:t>Entrepreneurial Failure and pitfalls (Peter Drucker)</a:t>
            </a:r>
          </a:p>
        </p:txBody>
      </p:sp>
      <p:sp>
        <p:nvSpPr>
          <p:cNvPr id="3" name="Content Placeholder 2">
            <a:extLst>
              <a:ext uri="{FF2B5EF4-FFF2-40B4-BE49-F238E27FC236}">
                <a16:creationId xmlns:a16="http://schemas.microsoft.com/office/drawing/2014/main" id="{1A29AA2D-19A6-4754-9472-5AA79EE83328}"/>
              </a:ext>
            </a:extLst>
          </p:cNvPr>
          <p:cNvSpPr>
            <a:spLocks noGrp="1"/>
          </p:cNvSpPr>
          <p:nvPr>
            <p:ph idx="1"/>
          </p:nvPr>
        </p:nvSpPr>
        <p:spPr>
          <a:xfrm>
            <a:off x="1024128" y="1568824"/>
            <a:ext cx="9720073" cy="4740536"/>
          </a:xfrm>
        </p:spPr>
        <p:txBody>
          <a:bodyPr/>
          <a:lstStyle/>
          <a:p>
            <a:pPr algn="just"/>
            <a:r>
              <a:rPr lang="en-US" dirty="0"/>
              <a:t>Many businesses start out </a:t>
            </a:r>
            <a:r>
              <a:rPr lang="en-US" sz="2400" b="1" dirty="0">
                <a:solidFill>
                  <a:srgbClr val="FF0000"/>
                </a:solidFill>
              </a:rPr>
              <a:t>extremely well </a:t>
            </a:r>
            <a:r>
              <a:rPr lang="en-US" dirty="0"/>
              <a:t>and then suddenly are up to their ears in trouble. Are there typical mistakes entrepreneurs make?  Peter Drucker pointed out that there are </a:t>
            </a:r>
            <a:r>
              <a:rPr lang="en-US" b="1" dirty="0">
                <a:solidFill>
                  <a:srgbClr val="FF0000"/>
                </a:solidFill>
              </a:rPr>
              <a:t>four</a:t>
            </a:r>
            <a:r>
              <a:rPr lang="en-US" dirty="0"/>
              <a:t> entrepreneurial pitfalls where the new and growing business typically gets into trouble.  </a:t>
            </a:r>
          </a:p>
          <a:p>
            <a:pPr algn="just"/>
            <a:r>
              <a:rPr lang="en-US" b="0" i="0" dirty="0">
                <a:solidFill>
                  <a:srgbClr val="001D35"/>
                </a:solidFill>
                <a:effectLst/>
                <a:latin typeface="Google Sans"/>
              </a:rPr>
              <a:t>Peter Drucker, a management guru, identified key pitfalls that entrepreneurs often face. </a:t>
            </a:r>
          </a:p>
          <a:p>
            <a:pPr algn="just"/>
            <a:r>
              <a:rPr lang="en-US" b="0" i="0" dirty="0">
                <a:solidFill>
                  <a:srgbClr val="001D35"/>
                </a:solidFill>
                <a:effectLst/>
                <a:latin typeface="Google Sans"/>
              </a:rPr>
              <a:t>These include overlooking unexpected successes, neglecting cash flow management, struggling with rapid growth due to inadequate management, and prioritizing personal needs over business needs. Drucker also emphasized that entrepreneurs should continuously innovate and exploit opportunities arising from change. </a:t>
            </a:r>
            <a:endParaRPr lang="en-IN" dirty="0"/>
          </a:p>
        </p:txBody>
      </p:sp>
      <p:sp>
        <p:nvSpPr>
          <p:cNvPr id="4" name="Footer Placeholder 3">
            <a:extLst>
              <a:ext uri="{FF2B5EF4-FFF2-40B4-BE49-F238E27FC236}">
                <a16:creationId xmlns:a16="http://schemas.microsoft.com/office/drawing/2014/main" id="{7EF13410-B1C6-41D4-8351-CE28AFDE27B4}"/>
              </a:ext>
            </a:extLst>
          </p:cNvPr>
          <p:cNvSpPr>
            <a:spLocks noGrp="1"/>
          </p:cNvSpPr>
          <p:nvPr>
            <p:ph type="ftr" sz="quarter" idx="11"/>
          </p:nvPr>
        </p:nvSpPr>
        <p:spPr/>
        <p:txBody>
          <a:bodyPr/>
          <a:lstStyle/>
          <a:p>
            <a:r>
              <a:rPr lang="en-IN"/>
              <a:t>DR. BHUPINDER</a:t>
            </a:r>
          </a:p>
        </p:txBody>
      </p:sp>
      <p:sp>
        <p:nvSpPr>
          <p:cNvPr id="5" name="Slide Number Placeholder 4">
            <a:extLst>
              <a:ext uri="{FF2B5EF4-FFF2-40B4-BE49-F238E27FC236}">
                <a16:creationId xmlns:a16="http://schemas.microsoft.com/office/drawing/2014/main" id="{82D2B30D-E619-4766-BC16-F4A48948B437}"/>
              </a:ext>
            </a:extLst>
          </p:cNvPr>
          <p:cNvSpPr>
            <a:spLocks noGrp="1"/>
          </p:cNvSpPr>
          <p:nvPr>
            <p:ph type="sldNum" sz="quarter" idx="12"/>
          </p:nvPr>
        </p:nvSpPr>
        <p:spPr/>
        <p:txBody>
          <a:bodyPr/>
          <a:lstStyle/>
          <a:p>
            <a:fld id="{E6767674-A3CE-4E73-9166-D2C9FA9FD365}" type="slidenum">
              <a:rPr lang="en-IN" smtClean="0"/>
              <a:t>25</a:t>
            </a:fld>
            <a:endParaRPr lang="en-IN"/>
          </a:p>
        </p:txBody>
      </p:sp>
    </p:spTree>
    <p:extLst>
      <p:ext uri="{BB962C8B-B14F-4D97-AF65-F5344CB8AC3E}">
        <p14:creationId xmlns:p14="http://schemas.microsoft.com/office/powerpoint/2010/main" val="2575829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084DDE-674D-41F7-957B-ED5B65AC36BB}"/>
              </a:ext>
            </a:extLst>
          </p:cNvPr>
          <p:cNvSpPr>
            <a:spLocks noGrp="1"/>
          </p:cNvSpPr>
          <p:nvPr>
            <p:ph idx="1"/>
          </p:nvPr>
        </p:nvSpPr>
        <p:spPr>
          <a:xfrm>
            <a:off x="1024128" y="448235"/>
            <a:ext cx="9720073" cy="5861125"/>
          </a:xfrm>
        </p:spPr>
        <p:txBody>
          <a:bodyPr>
            <a:normAutofit/>
          </a:bodyPr>
          <a:lstStyle/>
          <a:p>
            <a:pPr algn="l">
              <a:buFont typeface="Wingdings" panose="05000000000000000000" pitchFamily="2" charset="2"/>
              <a:buChar char="§"/>
            </a:pPr>
            <a:r>
              <a:rPr lang="en-US" b="1" i="0" dirty="0">
                <a:solidFill>
                  <a:srgbClr val="001D35"/>
                </a:solidFill>
                <a:effectLst/>
                <a:latin typeface="Google Sans"/>
              </a:rPr>
              <a:t>Ignoring unexpected success:</a:t>
            </a:r>
            <a:endParaRPr lang="en-US" b="0" i="0" dirty="0">
              <a:solidFill>
                <a:srgbClr val="001D35"/>
              </a:solidFill>
              <a:effectLst/>
              <a:latin typeface="Google Sans"/>
            </a:endParaRPr>
          </a:p>
          <a:p>
            <a:pPr marL="0" indent="0" algn="l" fontAlgn="ctr">
              <a:buNone/>
            </a:pPr>
            <a:r>
              <a:rPr lang="en-US" b="0" i="0" dirty="0">
                <a:solidFill>
                  <a:srgbClr val="545D7E"/>
                </a:solidFill>
                <a:effectLst/>
                <a:latin typeface="Google Sans"/>
              </a:rPr>
              <a:t>Entrepreneurs may dismiss or fail to capitalize on unexpected positive outcomes in new markets. </a:t>
            </a:r>
            <a:endParaRPr lang="en-US" b="0" i="0" dirty="0">
              <a:solidFill>
                <a:srgbClr val="0B57D0"/>
              </a:solidFill>
              <a:effectLst/>
              <a:latin typeface="Google Sans"/>
            </a:endParaRPr>
          </a:p>
          <a:p>
            <a:pPr algn="l">
              <a:buFont typeface="Wingdings" panose="05000000000000000000" pitchFamily="2" charset="2"/>
              <a:buChar char="§"/>
            </a:pPr>
            <a:r>
              <a:rPr lang="en-US" b="1" i="0" dirty="0">
                <a:solidFill>
                  <a:srgbClr val="001D35"/>
                </a:solidFill>
                <a:effectLst/>
                <a:latin typeface="Google Sans"/>
              </a:rPr>
              <a:t>Poor cash flow management:</a:t>
            </a:r>
            <a:endParaRPr lang="en-US" b="0" i="0" dirty="0">
              <a:solidFill>
                <a:srgbClr val="001D35"/>
              </a:solidFill>
              <a:effectLst/>
              <a:latin typeface="Google Sans"/>
            </a:endParaRPr>
          </a:p>
          <a:p>
            <a:pPr marL="0" indent="0" algn="l" fontAlgn="ctr">
              <a:buNone/>
            </a:pPr>
            <a:r>
              <a:rPr lang="en-US" b="0" i="0" dirty="0">
                <a:solidFill>
                  <a:srgbClr val="545D7E"/>
                </a:solidFill>
                <a:effectLst/>
                <a:latin typeface="Google Sans"/>
              </a:rPr>
              <a:t>Insufficient attention to cash flow can lead to financial crises, even for profitable businesses. </a:t>
            </a:r>
            <a:endParaRPr lang="en-US" b="0" i="0" dirty="0">
              <a:solidFill>
                <a:srgbClr val="0B57D0"/>
              </a:solidFill>
              <a:effectLst/>
              <a:latin typeface="Google Sans"/>
            </a:endParaRPr>
          </a:p>
          <a:p>
            <a:pPr algn="l">
              <a:buFont typeface="Wingdings" panose="05000000000000000000" pitchFamily="2" charset="2"/>
              <a:buChar char="§"/>
            </a:pPr>
            <a:r>
              <a:rPr lang="en-US" b="1" i="0" dirty="0">
                <a:solidFill>
                  <a:srgbClr val="001D35"/>
                </a:solidFill>
                <a:effectLst/>
                <a:latin typeface="Google Sans"/>
              </a:rPr>
              <a:t>Management crisis due to rapid growth:</a:t>
            </a:r>
            <a:endParaRPr lang="en-US" b="0" i="0" dirty="0">
              <a:solidFill>
                <a:srgbClr val="001D35"/>
              </a:solidFill>
              <a:effectLst/>
              <a:latin typeface="Google Sans"/>
            </a:endParaRPr>
          </a:p>
          <a:p>
            <a:pPr marL="0" indent="0" algn="l" fontAlgn="ctr">
              <a:buNone/>
            </a:pPr>
            <a:r>
              <a:rPr lang="en-US" b="0" i="0" dirty="0">
                <a:solidFill>
                  <a:srgbClr val="545D7E"/>
                </a:solidFill>
                <a:effectLst/>
                <a:latin typeface="Google Sans"/>
              </a:rPr>
              <a:t>As businesses expand quickly, the existing management structure may become inadequate, leading to inefficiencies and bottlenecks. </a:t>
            </a:r>
            <a:endParaRPr lang="en-US" b="0" i="0" dirty="0">
              <a:solidFill>
                <a:srgbClr val="0B57D0"/>
              </a:solidFill>
              <a:effectLst/>
              <a:latin typeface="Google Sans"/>
            </a:endParaRPr>
          </a:p>
          <a:p>
            <a:pPr algn="l">
              <a:buFont typeface="Wingdings" panose="05000000000000000000" pitchFamily="2" charset="2"/>
              <a:buChar char="§"/>
            </a:pPr>
            <a:r>
              <a:rPr lang="en-US" b="1" i="0" dirty="0">
                <a:solidFill>
                  <a:srgbClr val="001D35"/>
                </a:solidFill>
                <a:effectLst/>
                <a:latin typeface="Google Sans"/>
              </a:rPr>
              <a:t>Prioritizing personal needs over business needs:</a:t>
            </a:r>
            <a:endParaRPr lang="en-US" b="0" i="0" dirty="0">
              <a:solidFill>
                <a:srgbClr val="001D35"/>
              </a:solidFill>
              <a:effectLst/>
              <a:latin typeface="Google Sans"/>
            </a:endParaRPr>
          </a:p>
          <a:p>
            <a:pPr marL="0" indent="0" algn="l">
              <a:buNone/>
            </a:pPr>
            <a:r>
              <a:rPr lang="en-US" b="0" i="0" dirty="0">
                <a:solidFill>
                  <a:srgbClr val="545D7E"/>
                </a:solidFill>
                <a:effectLst/>
                <a:latin typeface="Google Sans"/>
              </a:rPr>
              <a:t>When a business becomes successful, the entrepreneur's focus may shift from the needs of the business to their own desires or needs, hindering further growth. </a:t>
            </a:r>
          </a:p>
          <a:p>
            <a:endParaRPr lang="en-IN" dirty="0"/>
          </a:p>
        </p:txBody>
      </p:sp>
      <p:sp>
        <p:nvSpPr>
          <p:cNvPr id="4" name="Footer Placeholder 3">
            <a:extLst>
              <a:ext uri="{FF2B5EF4-FFF2-40B4-BE49-F238E27FC236}">
                <a16:creationId xmlns:a16="http://schemas.microsoft.com/office/drawing/2014/main" id="{F9845CD8-0FA9-4101-B71C-7567FDB74D21}"/>
              </a:ext>
            </a:extLst>
          </p:cNvPr>
          <p:cNvSpPr>
            <a:spLocks noGrp="1"/>
          </p:cNvSpPr>
          <p:nvPr>
            <p:ph type="ftr" sz="quarter" idx="11"/>
          </p:nvPr>
        </p:nvSpPr>
        <p:spPr/>
        <p:txBody>
          <a:bodyPr/>
          <a:lstStyle/>
          <a:p>
            <a:r>
              <a:rPr lang="en-IN"/>
              <a:t>DR. BHUPINDER</a:t>
            </a:r>
          </a:p>
        </p:txBody>
      </p:sp>
      <p:sp>
        <p:nvSpPr>
          <p:cNvPr id="5" name="Slide Number Placeholder 4">
            <a:extLst>
              <a:ext uri="{FF2B5EF4-FFF2-40B4-BE49-F238E27FC236}">
                <a16:creationId xmlns:a16="http://schemas.microsoft.com/office/drawing/2014/main" id="{B5FE9D7B-A96A-4B80-8677-13BEB7DE4DF4}"/>
              </a:ext>
            </a:extLst>
          </p:cNvPr>
          <p:cNvSpPr>
            <a:spLocks noGrp="1"/>
          </p:cNvSpPr>
          <p:nvPr>
            <p:ph type="sldNum" sz="quarter" idx="12"/>
          </p:nvPr>
        </p:nvSpPr>
        <p:spPr/>
        <p:txBody>
          <a:bodyPr/>
          <a:lstStyle/>
          <a:p>
            <a:fld id="{E6767674-A3CE-4E73-9166-D2C9FA9FD365}" type="slidenum">
              <a:rPr lang="en-IN" smtClean="0"/>
              <a:t>26</a:t>
            </a:fld>
            <a:endParaRPr lang="en-IN"/>
          </a:p>
        </p:txBody>
      </p:sp>
    </p:spTree>
    <p:extLst>
      <p:ext uri="{BB962C8B-B14F-4D97-AF65-F5344CB8AC3E}">
        <p14:creationId xmlns:p14="http://schemas.microsoft.com/office/powerpoint/2010/main" val="4138733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8855FD-F833-47C7-9EC9-2064228E496E}"/>
              </a:ext>
            </a:extLst>
          </p:cNvPr>
          <p:cNvSpPr>
            <a:spLocks noGrp="1"/>
          </p:cNvSpPr>
          <p:nvPr>
            <p:ph type="body" idx="1"/>
          </p:nvPr>
        </p:nvSpPr>
        <p:spPr>
          <a:xfrm>
            <a:off x="1024127" y="1006310"/>
            <a:ext cx="5134625" cy="822960"/>
          </a:xfrm>
        </p:spPr>
        <p:txBody>
          <a:bodyPr/>
          <a:lstStyle/>
          <a:p>
            <a:r>
              <a:rPr lang="en-IN" b="1" dirty="0">
                <a:solidFill>
                  <a:schemeClr val="accent1">
                    <a:lumMod val="60000"/>
                    <a:lumOff val="40000"/>
                  </a:schemeClr>
                </a:solidFill>
              </a:rPr>
              <a:t>Ignoring unexpected success</a:t>
            </a:r>
          </a:p>
        </p:txBody>
      </p:sp>
      <p:sp>
        <p:nvSpPr>
          <p:cNvPr id="4" name="Content Placeholder 3">
            <a:extLst>
              <a:ext uri="{FF2B5EF4-FFF2-40B4-BE49-F238E27FC236}">
                <a16:creationId xmlns:a16="http://schemas.microsoft.com/office/drawing/2014/main" id="{FDBEC832-D0A1-482F-874F-E99E7AF12B78}"/>
              </a:ext>
            </a:extLst>
          </p:cNvPr>
          <p:cNvSpPr>
            <a:spLocks noGrp="1"/>
          </p:cNvSpPr>
          <p:nvPr>
            <p:ph sz="half" idx="2"/>
          </p:nvPr>
        </p:nvSpPr>
        <p:spPr>
          <a:xfrm>
            <a:off x="1024128" y="1829270"/>
            <a:ext cx="4754880" cy="4347412"/>
          </a:xfrm>
          <a:ln w="38100">
            <a:solidFill>
              <a:schemeClr val="tx1"/>
            </a:solidFill>
          </a:ln>
        </p:spPr>
        <p:txBody>
          <a:bodyPr>
            <a:noAutofit/>
          </a:bodyPr>
          <a:lstStyle/>
          <a:p>
            <a:r>
              <a:rPr lang="en-US" sz="1400" b="1" dirty="0"/>
              <a:t>Context:</a:t>
            </a:r>
            <a:br>
              <a:rPr lang="en-US" sz="1400" dirty="0"/>
            </a:br>
            <a:r>
              <a:rPr lang="en-US" sz="1400" dirty="0"/>
              <a:t>In 1975, a Kodak engineer, Steve </a:t>
            </a:r>
            <a:r>
              <a:rPr lang="en-US" sz="1400" dirty="0" err="1"/>
              <a:t>Sasson</a:t>
            </a:r>
            <a:r>
              <a:rPr lang="en-US" sz="1400" dirty="0"/>
              <a:t>, invented the first digital camera. It was a groundbreaking innovation, but Kodak’s leadership largely ignored it.</a:t>
            </a:r>
          </a:p>
          <a:p>
            <a:r>
              <a:rPr lang="en-US" sz="1400" b="1" dirty="0"/>
              <a:t>Why it was an unexpected success:</a:t>
            </a:r>
            <a:br>
              <a:rPr lang="en-US" sz="1400" dirty="0"/>
            </a:br>
            <a:r>
              <a:rPr lang="en-US" sz="1400" dirty="0"/>
              <a:t>Although the prototype was crude, it showed the potential for a new kind of photography—one that didn’t require film. Internally, some teams saw this as a huge opportunity.</a:t>
            </a:r>
          </a:p>
          <a:p>
            <a:r>
              <a:rPr lang="en-US" sz="1400" b="1" dirty="0"/>
              <a:t>What went wrong:</a:t>
            </a:r>
            <a:br>
              <a:rPr lang="en-US" sz="1400" dirty="0"/>
            </a:br>
            <a:r>
              <a:rPr lang="en-US" sz="1400" dirty="0"/>
              <a:t>Kodak’s leadership didn’t fully support or commercialize the technology, fearing it would cannibalize their core film business. They underestimated how fast digital photography would evolve and how much consumers would embrace it.</a:t>
            </a:r>
          </a:p>
          <a:p>
            <a:r>
              <a:rPr lang="en-US" sz="1400" b="1" dirty="0"/>
              <a:t>The consequence:</a:t>
            </a:r>
            <a:br>
              <a:rPr lang="en-US" sz="1400" dirty="0"/>
            </a:br>
            <a:r>
              <a:rPr lang="en-US" sz="1400" dirty="0"/>
              <a:t>Other companies, like Sony and Canon, took the lead in digital photography. Kodak eventually filed for bankruptcy in 2012, despite having been in a position to lead the digital camera revolution.</a:t>
            </a:r>
          </a:p>
          <a:p>
            <a:endParaRPr lang="en-IN" sz="1400" dirty="0"/>
          </a:p>
        </p:txBody>
      </p:sp>
      <p:sp>
        <p:nvSpPr>
          <p:cNvPr id="5" name="Text Placeholder 4">
            <a:extLst>
              <a:ext uri="{FF2B5EF4-FFF2-40B4-BE49-F238E27FC236}">
                <a16:creationId xmlns:a16="http://schemas.microsoft.com/office/drawing/2014/main" id="{52A75AE7-7D2D-4009-9FA5-2F30A3E856B4}"/>
              </a:ext>
            </a:extLst>
          </p:cNvPr>
          <p:cNvSpPr>
            <a:spLocks noGrp="1"/>
          </p:cNvSpPr>
          <p:nvPr>
            <p:ph type="body" sz="quarter" idx="3"/>
          </p:nvPr>
        </p:nvSpPr>
        <p:spPr>
          <a:xfrm>
            <a:off x="5989511" y="1006310"/>
            <a:ext cx="4754880" cy="822960"/>
          </a:xfrm>
        </p:spPr>
        <p:txBody>
          <a:bodyPr/>
          <a:lstStyle/>
          <a:p>
            <a:r>
              <a:rPr lang="en-US" b="1" i="0" dirty="0">
                <a:solidFill>
                  <a:schemeClr val="accent1">
                    <a:lumMod val="60000"/>
                    <a:lumOff val="40000"/>
                  </a:schemeClr>
                </a:solidFill>
                <a:effectLst/>
                <a:latin typeface="Google Sans"/>
              </a:rPr>
              <a:t>Poor cash flow management:</a:t>
            </a:r>
            <a:endParaRPr lang="en-US" b="0" i="0" dirty="0">
              <a:solidFill>
                <a:schemeClr val="accent1">
                  <a:lumMod val="60000"/>
                  <a:lumOff val="40000"/>
                </a:schemeClr>
              </a:solidFill>
              <a:effectLst/>
              <a:latin typeface="Google Sans"/>
            </a:endParaRPr>
          </a:p>
          <a:p>
            <a:endParaRPr lang="en-IN" dirty="0">
              <a:solidFill>
                <a:schemeClr val="accent1">
                  <a:lumMod val="60000"/>
                  <a:lumOff val="40000"/>
                </a:schemeClr>
              </a:solidFill>
            </a:endParaRPr>
          </a:p>
        </p:txBody>
      </p:sp>
      <p:sp>
        <p:nvSpPr>
          <p:cNvPr id="6" name="Content Placeholder 5">
            <a:extLst>
              <a:ext uri="{FF2B5EF4-FFF2-40B4-BE49-F238E27FC236}">
                <a16:creationId xmlns:a16="http://schemas.microsoft.com/office/drawing/2014/main" id="{2AFAF006-BECF-4BAB-AC39-D0BA7C811BA0}"/>
              </a:ext>
            </a:extLst>
          </p:cNvPr>
          <p:cNvSpPr>
            <a:spLocks noGrp="1"/>
          </p:cNvSpPr>
          <p:nvPr>
            <p:ph sz="quarter" idx="4"/>
          </p:nvPr>
        </p:nvSpPr>
        <p:spPr>
          <a:xfrm>
            <a:off x="5989511" y="1829270"/>
            <a:ext cx="4754880" cy="4499812"/>
          </a:xfrm>
          <a:ln w="38100">
            <a:solidFill>
              <a:schemeClr val="tx1"/>
            </a:solidFill>
          </a:ln>
        </p:spPr>
        <p:txBody>
          <a:bodyPr>
            <a:noAutofit/>
          </a:bodyPr>
          <a:lstStyle/>
          <a:p>
            <a:r>
              <a:rPr lang="en-US" sz="1200" b="1" dirty="0"/>
              <a:t>Example of Poor Cash Flow Management: Toys “R” Us</a:t>
            </a:r>
          </a:p>
          <a:p>
            <a:r>
              <a:rPr lang="en-US" sz="1200" b="1" dirty="0"/>
              <a:t>Context:</a:t>
            </a:r>
            <a:br>
              <a:rPr lang="en-US" sz="1200" dirty="0"/>
            </a:br>
            <a:r>
              <a:rPr lang="en-US" sz="1200" dirty="0"/>
              <a:t>Toys “R” Us was once a global retail giant in the toy industry. However, despite having high sales, the company struggled with cash flow issues for years.</a:t>
            </a:r>
          </a:p>
          <a:p>
            <a:r>
              <a:rPr lang="en-US" sz="1200" b="1" dirty="0"/>
              <a:t>What went wrong:</a:t>
            </a:r>
            <a:endParaRPr lang="en-US" sz="1200" dirty="0"/>
          </a:p>
          <a:p>
            <a:pPr>
              <a:buFont typeface="Arial" panose="020B0604020202020204" pitchFamily="34" charset="0"/>
              <a:buChar char="•"/>
            </a:pPr>
            <a:r>
              <a:rPr lang="en-US" sz="1200" b="1" dirty="0"/>
              <a:t>High debt burden:</a:t>
            </a:r>
            <a:r>
              <a:rPr lang="en-US" sz="1200" dirty="0"/>
              <a:t> After a leveraged buyout in 2005, the company was left with around $5 billion in debt.</a:t>
            </a:r>
          </a:p>
          <a:p>
            <a:pPr>
              <a:buFont typeface="Arial" panose="020B0604020202020204" pitchFamily="34" charset="0"/>
              <a:buChar char="•"/>
            </a:pPr>
            <a:r>
              <a:rPr lang="en-US" sz="1200" b="1" dirty="0"/>
              <a:t>Heavy interest payments:</a:t>
            </a:r>
            <a:r>
              <a:rPr lang="en-US" sz="1200" dirty="0"/>
              <a:t> A significant portion of its cash flow went toward servicing debt, not reinvestment or operations.</a:t>
            </a:r>
          </a:p>
          <a:p>
            <a:pPr>
              <a:buFont typeface="Arial" panose="020B0604020202020204" pitchFamily="34" charset="0"/>
              <a:buChar char="•"/>
            </a:pPr>
            <a:r>
              <a:rPr lang="en-US" sz="1200" b="1" dirty="0"/>
              <a:t>Delayed vendor payments:</a:t>
            </a:r>
            <a:r>
              <a:rPr lang="en-US" sz="1200" dirty="0"/>
              <a:t> The company often delayed payments to suppliers, leading to strained relationships and inventory issues.</a:t>
            </a:r>
          </a:p>
          <a:p>
            <a:pPr>
              <a:buFont typeface="Arial" panose="020B0604020202020204" pitchFamily="34" charset="0"/>
              <a:buChar char="•"/>
            </a:pPr>
            <a:r>
              <a:rPr lang="en-US" sz="1200" b="1" dirty="0"/>
              <a:t>Poor planning for seasonal demand:</a:t>
            </a:r>
            <a:r>
              <a:rPr lang="en-US" sz="1200" dirty="0"/>
              <a:t> As a toy retailer, holiday seasons were crucial. But due to limited liquidity, the company often struggled to stock enough inventory on time.</a:t>
            </a:r>
          </a:p>
          <a:p>
            <a:r>
              <a:rPr lang="en-US" sz="1200" b="1" dirty="0"/>
              <a:t>The consequence:</a:t>
            </a:r>
            <a:br>
              <a:rPr lang="en-US" sz="1200" dirty="0"/>
            </a:br>
            <a:r>
              <a:rPr lang="en-US" sz="1200" dirty="0"/>
              <a:t>In 2017, Toys “R” Us filed for bankruptcy. Although the brand was strong, poor cash flow management—especially failing to balance inflows and outflows—was a major contributor to its downfall.</a:t>
            </a:r>
          </a:p>
          <a:p>
            <a:endParaRPr lang="en-IN" sz="1200" dirty="0"/>
          </a:p>
        </p:txBody>
      </p:sp>
      <p:sp>
        <p:nvSpPr>
          <p:cNvPr id="7" name="Footer Placeholder 6">
            <a:extLst>
              <a:ext uri="{FF2B5EF4-FFF2-40B4-BE49-F238E27FC236}">
                <a16:creationId xmlns:a16="http://schemas.microsoft.com/office/drawing/2014/main" id="{C4824398-E4AD-4504-A8FA-2811DFF3DBC7}"/>
              </a:ext>
            </a:extLst>
          </p:cNvPr>
          <p:cNvSpPr>
            <a:spLocks noGrp="1"/>
          </p:cNvSpPr>
          <p:nvPr>
            <p:ph type="ftr" sz="quarter" idx="11"/>
          </p:nvPr>
        </p:nvSpPr>
        <p:spPr/>
        <p:txBody>
          <a:bodyPr/>
          <a:lstStyle/>
          <a:p>
            <a:r>
              <a:rPr lang="en-IN"/>
              <a:t>DR. BHUPINDER</a:t>
            </a:r>
          </a:p>
        </p:txBody>
      </p:sp>
      <p:sp>
        <p:nvSpPr>
          <p:cNvPr id="8" name="Slide Number Placeholder 7">
            <a:extLst>
              <a:ext uri="{FF2B5EF4-FFF2-40B4-BE49-F238E27FC236}">
                <a16:creationId xmlns:a16="http://schemas.microsoft.com/office/drawing/2014/main" id="{68DA0B53-66EE-4D6D-8986-4045C3E56FF4}"/>
              </a:ext>
            </a:extLst>
          </p:cNvPr>
          <p:cNvSpPr>
            <a:spLocks noGrp="1"/>
          </p:cNvSpPr>
          <p:nvPr>
            <p:ph type="sldNum" sz="quarter" idx="12"/>
          </p:nvPr>
        </p:nvSpPr>
        <p:spPr/>
        <p:txBody>
          <a:bodyPr/>
          <a:lstStyle/>
          <a:p>
            <a:fld id="{E6767674-A3CE-4E73-9166-D2C9FA9FD365}" type="slidenum">
              <a:rPr lang="en-IN" smtClean="0"/>
              <a:t>27</a:t>
            </a:fld>
            <a:endParaRPr lang="en-IN"/>
          </a:p>
        </p:txBody>
      </p:sp>
      <p:sp>
        <p:nvSpPr>
          <p:cNvPr id="9" name="Thought Bubble: Cloud 8">
            <a:extLst>
              <a:ext uri="{FF2B5EF4-FFF2-40B4-BE49-F238E27FC236}">
                <a16:creationId xmlns:a16="http://schemas.microsoft.com/office/drawing/2014/main" id="{BA9BFB41-15CC-458B-A9EF-D41CF5119822}"/>
              </a:ext>
            </a:extLst>
          </p:cNvPr>
          <p:cNvSpPr/>
          <p:nvPr/>
        </p:nvSpPr>
        <p:spPr>
          <a:xfrm>
            <a:off x="788894" y="1138518"/>
            <a:ext cx="3908612" cy="627999"/>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10" name="Thought Bubble: Cloud 9">
            <a:extLst>
              <a:ext uri="{FF2B5EF4-FFF2-40B4-BE49-F238E27FC236}">
                <a16:creationId xmlns:a16="http://schemas.microsoft.com/office/drawing/2014/main" id="{F09DBB48-BFEB-463A-8F1B-09DB6820EAB7}"/>
              </a:ext>
            </a:extLst>
          </p:cNvPr>
          <p:cNvSpPr/>
          <p:nvPr/>
        </p:nvSpPr>
        <p:spPr>
          <a:xfrm>
            <a:off x="5839354" y="958083"/>
            <a:ext cx="4290763" cy="627999"/>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57607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AF6185-B8D8-4BD7-A96A-67A9A1C60CBC}"/>
              </a:ext>
            </a:extLst>
          </p:cNvPr>
          <p:cNvSpPr>
            <a:spLocks noGrp="1"/>
          </p:cNvSpPr>
          <p:nvPr>
            <p:ph type="body" idx="1"/>
          </p:nvPr>
        </p:nvSpPr>
        <p:spPr>
          <a:xfrm>
            <a:off x="1024128" y="632158"/>
            <a:ext cx="4754880" cy="822960"/>
          </a:xfrm>
        </p:spPr>
        <p:txBody>
          <a:bodyPr/>
          <a:lstStyle/>
          <a:p>
            <a:pPr algn="ctr"/>
            <a:r>
              <a:rPr lang="en-US" b="1" i="0" dirty="0">
                <a:solidFill>
                  <a:schemeClr val="accent1">
                    <a:lumMod val="60000"/>
                    <a:lumOff val="40000"/>
                  </a:schemeClr>
                </a:solidFill>
                <a:effectLst/>
                <a:latin typeface="Google Sans"/>
              </a:rPr>
              <a:t>Management crisis due to rapid growth</a:t>
            </a:r>
            <a:endParaRPr lang="en-IN" dirty="0">
              <a:solidFill>
                <a:schemeClr val="accent1">
                  <a:lumMod val="60000"/>
                  <a:lumOff val="40000"/>
                </a:schemeClr>
              </a:solidFill>
            </a:endParaRPr>
          </a:p>
        </p:txBody>
      </p:sp>
      <p:sp>
        <p:nvSpPr>
          <p:cNvPr id="4" name="Content Placeholder 3">
            <a:extLst>
              <a:ext uri="{FF2B5EF4-FFF2-40B4-BE49-F238E27FC236}">
                <a16:creationId xmlns:a16="http://schemas.microsoft.com/office/drawing/2014/main" id="{F3C6461C-B87F-45F2-B0FC-C9236F5E25F9}"/>
              </a:ext>
            </a:extLst>
          </p:cNvPr>
          <p:cNvSpPr>
            <a:spLocks noGrp="1"/>
          </p:cNvSpPr>
          <p:nvPr>
            <p:ph sz="half" idx="2"/>
          </p:nvPr>
        </p:nvSpPr>
        <p:spPr>
          <a:xfrm>
            <a:off x="1024128" y="1596188"/>
            <a:ext cx="4754880" cy="4629654"/>
          </a:xfrm>
          <a:ln w="38100">
            <a:solidFill>
              <a:schemeClr val="tx1"/>
            </a:solidFill>
          </a:ln>
        </p:spPr>
        <p:txBody>
          <a:bodyPr>
            <a:normAutofit fontScale="47500" lnSpcReduction="20000"/>
          </a:bodyPr>
          <a:lstStyle/>
          <a:p>
            <a:br>
              <a:rPr lang="en-US" sz="2900" dirty="0"/>
            </a:br>
            <a:r>
              <a:rPr lang="en-US" sz="2900" dirty="0"/>
              <a:t>Uber experienced explosive growth after its launch in 2009, expanding rapidly across cities and countries, disrupting the transportation industry.</a:t>
            </a:r>
          </a:p>
          <a:p>
            <a:r>
              <a:rPr lang="en-US" sz="2900" b="1" dirty="0"/>
              <a:t>What went wrong:</a:t>
            </a:r>
            <a:endParaRPr lang="en-US" sz="2900" dirty="0"/>
          </a:p>
          <a:p>
            <a:pPr>
              <a:buFont typeface="Arial" panose="020B0604020202020204" pitchFamily="34" charset="0"/>
              <a:buChar char="•"/>
            </a:pPr>
            <a:r>
              <a:rPr lang="en-US" sz="2900" b="1" dirty="0"/>
              <a:t>Lack of mature leadership systems:</a:t>
            </a:r>
            <a:r>
              <a:rPr lang="en-US" sz="2900" dirty="0"/>
              <a:t> Rapid scaling outpaced the development of strong internal policies and leadership structure.</a:t>
            </a:r>
          </a:p>
          <a:p>
            <a:pPr>
              <a:buFont typeface="Arial" panose="020B0604020202020204" pitchFamily="34" charset="0"/>
              <a:buChar char="•"/>
            </a:pPr>
            <a:r>
              <a:rPr lang="en-US" sz="2900" b="1" dirty="0"/>
              <a:t>Toxic work culture:</a:t>
            </a:r>
            <a:r>
              <a:rPr lang="en-US" sz="2900" dirty="0"/>
              <a:t> The company was criticized for having an aggressive, high-pressure environment. HR systems struggled to handle employee concerns effectively.</a:t>
            </a:r>
          </a:p>
          <a:p>
            <a:pPr>
              <a:buFont typeface="Arial" panose="020B0604020202020204" pitchFamily="34" charset="0"/>
              <a:buChar char="•"/>
            </a:pPr>
            <a:r>
              <a:rPr lang="en-US" sz="2900" b="1" dirty="0"/>
              <a:t>Regulatory clashes:</a:t>
            </a:r>
            <a:r>
              <a:rPr lang="en-US" sz="2900" dirty="0"/>
              <a:t> Expansion happened so fast that the company often entered markets without proper legal clearance, leading to multiple legal and regulatory issues.</a:t>
            </a:r>
          </a:p>
          <a:p>
            <a:pPr>
              <a:buFont typeface="Arial" panose="020B0604020202020204" pitchFamily="34" charset="0"/>
              <a:buChar char="•"/>
            </a:pPr>
            <a:r>
              <a:rPr lang="en-US" sz="2900" b="1" dirty="0"/>
              <a:t>Leadership instability:</a:t>
            </a:r>
            <a:r>
              <a:rPr lang="en-US" sz="2900" dirty="0"/>
              <a:t> Co-founder and CEO Travis Kalanick faced backlash over internal controversies, culminating in his resignation in 2017.</a:t>
            </a:r>
          </a:p>
          <a:p>
            <a:r>
              <a:rPr lang="en-US" sz="2900" b="1" dirty="0"/>
              <a:t>The consequence:</a:t>
            </a:r>
            <a:br>
              <a:rPr lang="en-US" sz="2900" dirty="0"/>
            </a:br>
            <a:r>
              <a:rPr lang="en-US" sz="2900" dirty="0"/>
              <a:t>Uber’s brand suffered, employee morale dropped, and investor confidence wavered. The company had to overhaul its culture, restructure leadership, and slow down expansion to stabilize.</a:t>
            </a:r>
          </a:p>
          <a:p>
            <a:endParaRPr lang="en-IN" dirty="0"/>
          </a:p>
        </p:txBody>
      </p:sp>
      <p:sp>
        <p:nvSpPr>
          <p:cNvPr id="5" name="Text Placeholder 4">
            <a:extLst>
              <a:ext uri="{FF2B5EF4-FFF2-40B4-BE49-F238E27FC236}">
                <a16:creationId xmlns:a16="http://schemas.microsoft.com/office/drawing/2014/main" id="{347F9C34-3C32-4294-B6BF-A590FB3BE313}"/>
              </a:ext>
            </a:extLst>
          </p:cNvPr>
          <p:cNvSpPr>
            <a:spLocks noGrp="1"/>
          </p:cNvSpPr>
          <p:nvPr>
            <p:ph type="body" sz="quarter" idx="3"/>
          </p:nvPr>
        </p:nvSpPr>
        <p:spPr>
          <a:xfrm>
            <a:off x="5989511" y="655636"/>
            <a:ext cx="4754880" cy="822960"/>
          </a:xfrm>
        </p:spPr>
        <p:txBody>
          <a:bodyPr/>
          <a:lstStyle/>
          <a:p>
            <a:pPr algn="ctr"/>
            <a:r>
              <a:rPr lang="en-US" b="1" i="0" dirty="0">
                <a:solidFill>
                  <a:schemeClr val="accent1">
                    <a:lumMod val="60000"/>
                    <a:lumOff val="40000"/>
                  </a:schemeClr>
                </a:solidFill>
                <a:effectLst/>
                <a:latin typeface="Google Sans"/>
              </a:rPr>
              <a:t>Prioritizing personal needs over business needs:</a:t>
            </a:r>
            <a:endParaRPr lang="en-US" b="0" i="0" dirty="0">
              <a:solidFill>
                <a:schemeClr val="accent1">
                  <a:lumMod val="60000"/>
                  <a:lumOff val="40000"/>
                </a:schemeClr>
              </a:solidFill>
              <a:effectLst/>
              <a:latin typeface="Google Sans"/>
            </a:endParaRPr>
          </a:p>
          <a:p>
            <a:pPr algn="ctr"/>
            <a:endParaRPr lang="en-IN" dirty="0">
              <a:solidFill>
                <a:schemeClr val="accent1">
                  <a:lumMod val="60000"/>
                  <a:lumOff val="40000"/>
                </a:schemeClr>
              </a:solidFill>
            </a:endParaRPr>
          </a:p>
        </p:txBody>
      </p:sp>
      <p:sp>
        <p:nvSpPr>
          <p:cNvPr id="6" name="Content Placeholder 5">
            <a:extLst>
              <a:ext uri="{FF2B5EF4-FFF2-40B4-BE49-F238E27FC236}">
                <a16:creationId xmlns:a16="http://schemas.microsoft.com/office/drawing/2014/main" id="{8789D8A0-EF12-4AD0-910E-EC544540EB8A}"/>
              </a:ext>
            </a:extLst>
          </p:cNvPr>
          <p:cNvSpPr>
            <a:spLocks noGrp="1"/>
          </p:cNvSpPr>
          <p:nvPr>
            <p:ph sz="quarter" idx="4"/>
          </p:nvPr>
        </p:nvSpPr>
        <p:spPr>
          <a:xfrm>
            <a:off x="5989511" y="1591332"/>
            <a:ext cx="4754880" cy="4611032"/>
          </a:xfrm>
          <a:ln w="28575">
            <a:solidFill>
              <a:schemeClr val="tx1"/>
            </a:solidFill>
          </a:ln>
        </p:spPr>
        <p:txBody>
          <a:bodyPr>
            <a:normAutofit fontScale="47500" lnSpcReduction="20000"/>
          </a:bodyPr>
          <a:lstStyle/>
          <a:p>
            <a:r>
              <a:rPr lang="en-US" sz="3000" b="1" dirty="0"/>
              <a:t>Satyam Computers (India)</a:t>
            </a:r>
          </a:p>
          <a:p>
            <a:r>
              <a:rPr lang="en-US" sz="3000" b="1" dirty="0"/>
              <a:t>Context:</a:t>
            </a:r>
            <a:br>
              <a:rPr lang="en-US" sz="3000" dirty="0"/>
            </a:br>
            <a:r>
              <a:rPr lang="en-US" sz="3000" dirty="0"/>
              <a:t>Satyam Computers was one of India’s top IT firms, until a massive corporate fraud was uncovered in 2009, largely driven by the personal interests of its chairman, </a:t>
            </a:r>
            <a:r>
              <a:rPr lang="en-US" sz="3000" b="1" dirty="0"/>
              <a:t>Ramalinga Raju</a:t>
            </a:r>
            <a:r>
              <a:rPr lang="en-US" sz="3000" dirty="0"/>
              <a:t>.</a:t>
            </a:r>
          </a:p>
          <a:p>
            <a:r>
              <a:rPr lang="en-US" sz="3000" b="1" dirty="0"/>
              <a:t>What went wrong:</a:t>
            </a:r>
            <a:endParaRPr lang="en-US" sz="3000" dirty="0"/>
          </a:p>
          <a:p>
            <a:pPr>
              <a:buFont typeface="Arial" panose="020B0604020202020204" pitchFamily="34" charset="0"/>
              <a:buChar char="•"/>
            </a:pPr>
            <a:r>
              <a:rPr lang="en-US" sz="3000" b="1" dirty="0"/>
              <a:t>Conflict of interest:</a:t>
            </a:r>
            <a:r>
              <a:rPr lang="en-US" sz="3000" dirty="0"/>
              <a:t> Raju tried to use Satyam’s funds to bail out his personally owned real estate ventures (</a:t>
            </a:r>
            <a:r>
              <a:rPr lang="en-US" sz="3000" dirty="0" err="1"/>
              <a:t>Maytas</a:t>
            </a:r>
            <a:r>
              <a:rPr lang="en-US" sz="3000" dirty="0"/>
              <a:t> Infra and </a:t>
            </a:r>
            <a:r>
              <a:rPr lang="en-US" sz="3000" dirty="0" err="1"/>
              <a:t>Maytas</a:t>
            </a:r>
            <a:r>
              <a:rPr lang="en-US" sz="3000" dirty="0"/>
              <a:t> Properties).</a:t>
            </a:r>
          </a:p>
          <a:p>
            <a:pPr>
              <a:buFont typeface="Arial" panose="020B0604020202020204" pitchFamily="34" charset="0"/>
              <a:buChar char="•"/>
            </a:pPr>
            <a:r>
              <a:rPr lang="en-US" sz="3000" b="1" dirty="0"/>
              <a:t>Diversion of resources:</a:t>
            </a:r>
            <a:r>
              <a:rPr lang="en-US" sz="3000" dirty="0"/>
              <a:t> He proposed a $1.6 billion acquisition of these companies using Satyam’s funds—an action that had no strategic benefit for the business.</a:t>
            </a:r>
          </a:p>
          <a:p>
            <a:pPr>
              <a:buFont typeface="Arial" panose="020B0604020202020204" pitchFamily="34" charset="0"/>
              <a:buChar char="•"/>
            </a:pPr>
            <a:r>
              <a:rPr lang="en-US" sz="3000" b="1" dirty="0"/>
              <a:t>Falsification of accounts:</a:t>
            </a:r>
            <a:r>
              <a:rPr lang="en-US" sz="3000" dirty="0"/>
              <a:t> To maintain the company’s stock price and image, he falsified financial statements and overstated assets and revenues for years.</a:t>
            </a:r>
          </a:p>
          <a:p>
            <a:r>
              <a:rPr lang="en-US" sz="3000" b="1" dirty="0"/>
              <a:t>The consequence:</a:t>
            </a:r>
            <a:br>
              <a:rPr lang="en-US" sz="3000" dirty="0"/>
            </a:br>
            <a:r>
              <a:rPr lang="en-US" sz="3000" dirty="0"/>
              <a:t>The fraud led to a total collapse in investor confidence, a sharp drop in share value, legal investigations, and Raju’s arrest. The company was eventually acquired by Tech Mahindra.</a:t>
            </a:r>
          </a:p>
          <a:p>
            <a:endParaRPr lang="en-IN" dirty="0"/>
          </a:p>
        </p:txBody>
      </p:sp>
      <p:sp>
        <p:nvSpPr>
          <p:cNvPr id="7" name="Footer Placeholder 6">
            <a:extLst>
              <a:ext uri="{FF2B5EF4-FFF2-40B4-BE49-F238E27FC236}">
                <a16:creationId xmlns:a16="http://schemas.microsoft.com/office/drawing/2014/main" id="{F54E3E4D-2405-4D34-A4F6-DAB3B90C879E}"/>
              </a:ext>
            </a:extLst>
          </p:cNvPr>
          <p:cNvSpPr>
            <a:spLocks noGrp="1"/>
          </p:cNvSpPr>
          <p:nvPr>
            <p:ph type="ftr" sz="quarter" idx="11"/>
          </p:nvPr>
        </p:nvSpPr>
        <p:spPr/>
        <p:txBody>
          <a:bodyPr/>
          <a:lstStyle/>
          <a:p>
            <a:r>
              <a:rPr lang="en-IN" dirty="0"/>
              <a:t>DR. BHUPINDER</a:t>
            </a:r>
          </a:p>
        </p:txBody>
      </p:sp>
      <p:sp>
        <p:nvSpPr>
          <p:cNvPr id="8" name="Slide Number Placeholder 7">
            <a:extLst>
              <a:ext uri="{FF2B5EF4-FFF2-40B4-BE49-F238E27FC236}">
                <a16:creationId xmlns:a16="http://schemas.microsoft.com/office/drawing/2014/main" id="{0EC9FA52-3F2B-4667-82AB-EB0D1D9E061B}"/>
              </a:ext>
            </a:extLst>
          </p:cNvPr>
          <p:cNvSpPr>
            <a:spLocks noGrp="1"/>
          </p:cNvSpPr>
          <p:nvPr>
            <p:ph type="sldNum" sz="quarter" idx="12"/>
          </p:nvPr>
        </p:nvSpPr>
        <p:spPr/>
        <p:txBody>
          <a:bodyPr/>
          <a:lstStyle/>
          <a:p>
            <a:fld id="{E6767674-A3CE-4E73-9166-D2C9FA9FD365}" type="slidenum">
              <a:rPr lang="en-IN" smtClean="0"/>
              <a:t>28</a:t>
            </a:fld>
            <a:endParaRPr lang="en-IN"/>
          </a:p>
        </p:txBody>
      </p:sp>
      <p:sp>
        <p:nvSpPr>
          <p:cNvPr id="9" name="Thought Bubble: Cloud 8">
            <a:extLst>
              <a:ext uri="{FF2B5EF4-FFF2-40B4-BE49-F238E27FC236}">
                <a16:creationId xmlns:a16="http://schemas.microsoft.com/office/drawing/2014/main" id="{36E90BB8-3DBD-4E6D-B206-FFDD81887304}"/>
              </a:ext>
            </a:extLst>
          </p:cNvPr>
          <p:cNvSpPr/>
          <p:nvPr/>
        </p:nvSpPr>
        <p:spPr>
          <a:xfrm>
            <a:off x="770965" y="632158"/>
            <a:ext cx="5387788" cy="719168"/>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hought Bubble: Cloud 9">
            <a:extLst>
              <a:ext uri="{FF2B5EF4-FFF2-40B4-BE49-F238E27FC236}">
                <a16:creationId xmlns:a16="http://schemas.microsoft.com/office/drawing/2014/main" id="{F48BF0BE-A6BB-4CD5-AE5A-32722AC958E9}"/>
              </a:ext>
            </a:extLst>
          </p:cNvPr>
          <p:cNvSpPr/>
          <p:nvPr/>
        </p:nvSpPr>
        <p:spPr>
          <a:xfrm>
            <a:off x="5779008" y="542900"/>
            <a:ext cx="5387788" cy="719168"/>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10296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132E3-6B62-418E-B510-F3797667EC93}"/>
              </a:ext>
            </a:extLst>
          </p:cNvPr>
          <p:cNvSpPr>
            <a:spLocks noGrp="1"/>
          </p:cNvSpPr>
          <p:nvPr>
            <p:ph type="title"/>
          </p:nvPr>
        </p:nvSpPr>
        <p:spPr>
          <a:xfrm>
            <a:off x="970339" y="1959651"/>
            <a:ext cx="4389120" cy="1737360"/>
          </a:xfrm>
        </p:spPr>
        <p:txBody>
          <a:bodyPr>
            <a:normAutofit fontScale="90000"/>
          </a:bodyPr>
          <a:lstStyle/>
          <a:p>
            <a:pPr algn="ctr"/>
            <a:r>
              <a:rPr lang="en-US" sz="6000" dirty="0">
                <a:solidFill>
                  <a:srgbClr val="0070C0"/>
                </a:solidFill>
              </a:rPr>
              <a:t>Contribution of Mc Cleland and Joseph Schumpeter</a:t>
            </a:r>
            <a:endParaRPr lang="en-IN" sz="6000" dirty="0">
              <a:solidFill>
                <a:srgbClr val="0070C0"/>
              </a:solidFill>
            </a:endParaRPr>
          </a:p>
        </p:txBody>
      </p:sp>
      <p:sp>
        <p:nvSpPr>
          <p:cNvPr id="6" name="Content Placeholder 5">
            <a:extLst>
              <a:ext uri="{FF2B5EF4-FFF2-40B4-BE49-F238E27FC236}">
                <a16:creationId xmlns:a16="http://schemas.microsoft.com/office/drawing/2014/main" id="{D1FC465A-A6EB-4BC4-A2DA-2F071907ED82}"/>
              </a:ext>
            </a:extLst>
          </p:cNvPr>
          <p:cNvSpPr>
            <a:spLocks noGrp="1"/>
          </p:cNvSpPr>
          <p:nvPr>
            <p:ph idx="1"/>
          </p:nvPr>
        </p:nvSpPr>
        <p:spPr/>
        <p:txBody>
          <a:bodyPr/>
          <a:lstStyle/>
          <a:p>
            <a:pPr algn="just"/>
            <a:r>
              <a:rPr lang="en-US" b="0" i="0" dirty="0">
                <a:solidFill>
                  <a:srgbClr val="001D35"/>
                </a:solidFill>
                <a:effectLst/>
                <a:latin typeface="Google Sans"/>
              </a:rPr>
              <a:t>David McClelland and Joseph Schumpeter made distinct but valuable contributions to the understanding of entrepreneurship. </a:t>
            </a:r>
          </a:p>
          <a:p>
            <a:pPr algn="just"/>
            <a:r>
              <a:rPr lang="en-US" b="0" i="0" dirty="0">
                <a:solidFill>
                  <a:srgbClr val="001D35"/>
                </a:solidFill>
                <a:effectLst/>
                <a:latin typeface="Google Sans"/>
              </a:rPr>
              <a:t>McClelland focused on the psychological traits of entrepreneurs, particularly the need for achievement, and its impact on economic development. </a:t>
            </a:r>
          </a:p>
          <a:p>
            <a:pPr algn="just"/>
            <a:r>
              <a:rPr lang="en-US" b="0" i="0" dirty="0">
                <a:solidFill>
                  <a:srgbClr val="001D35"/>
                </a:solidFill>
                <a:effectLst/>
                <a:latin typeface="Google Sans"/>
              </a:rPr>
              <a:t>Schumpeter, on the other hand, emphasized the role of innovation and "creative destruction" in driving economic progress through entrepreneurship. </a:t>
            </a:r>
            <a:endParaRPr lang="en-IN" dirty="0"/>
          </a:p>
          <a:p>
            <a:pPr algn="just"/>
            <a:endParaRPr lang="en-IN" dirty="0"/>
          </a:p>
        </p:txBody>
      </p:sp>
      <p:sp>
        <p:nvSpPr>
          <p:cNvPr id="3" name="Footer Placeholder 2">
            <a:extLst>
              <a:ext uri="{FF2B5EF4-FFF2-40B4-BE49-F238E27FC236}">
                <a16:creationId xmlns:a16="http://schemas.microsoft.com/office/drawing/2014/main" id="{D27AE4FA-7929-4D03-900A-18035BDC4423}"/>
              </a:ext>
            </a:extLst>
          </p:cNvPr>
          <p:cNvSpPr>
            <a:spLocks noGrp="1"/>
          </p:cNvSpPr>
          <p:nvPr>
            <p:ph type="ftr" sz="quarter" idx="11"/>
          </p:nvPr>
        </p:nvSpPr>
        <p:spPr/>
        <p:txBody>
          <a:bodyPr/>
          <a:lstStyle/>
          <a:p>
            <a:r>
              <a:rPr lang="en-IN"/>
              <a:t>DR. BHUPINDER</a:t>
            </a:r>
          </a:p>
        </p:txBody>
      </p:sp>
      <p:sp>
        <p:nvSpPr>
          <p:cNvPr id="4" name="Slide Number Placeholder 3">
            <a:extLst>
              <a:ext uri="{FF2B5EF4-FFF2-40B4-BE49-F238E27FC236}">
                <a16:creationId xmlns:a16="http://schemas.microsoft.com/office/drawing/2014/main" id="{08FF6D69-99CE-47EC-99AE-96867D54448C}"/>
              </a:ext>
            </a:extLst>
          </p:cNvPr>
          <p:cNvSpPr>
            <a:spLocks noGrp="1"/>
          </p:cNvSpPr>
          <p:nvPr>
            <p:ph type="sldNum" sz="quarter" idx="12"/>
          </p:nvPr>
        </p:nvSpPr>
        <p:spPr/>
        <p:txBody>
          <a:bodyPr/>
          <a:lstStyle/>
          <a:p>
            <a:fld id="{E6767674-A3CE-4E73-9166-D2C9FA9FD365}" type="slidenum">
              <a:rPr lang="en-IN" smtClean="0"/>
              <a:t>29</a:t>
            </a:fld>
            <a:endParaRPr lang="en-IN"/>
          </a:p>
        </p:txBody>
      </p:sp>
    </p:spTree>
    <p:extLst>
      <p:ext uri="{BB962C8B-B14F-4D97-AF65-F5344CB8AC3E}">
        <p14:creationId xmlns:p14="http://schemas.microsoft.com/office/powerpoint/2010/main" val="2281269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71DA1-14D0-4D41-8A39-22E05EDA7862}"/>
              </a:ext>
            </a:extLst>
          </p:cNvPr>
          <p:cNvSpPr>
            <a:spLocks noGrp="1"/>
          </p:cNvSpPr>
          <p:nvPr>
            <p:ph type="title"/>
          </p:nvPr>
        </p:nvSpPr>
        <p:spPr/>
        <p:txBody>
          <a:bodyPr/>
          <a:lstStyle/>
          <a:p>
            <a:r>
              <a:rPr lang="en-US" dirty="0"/>
              <a:t>WHAT DO YOU MEAN BY ENTREPRENEUR?</a:t>
            </a:r>
            <a:endParaRPr lang="en-IN" dirty="0"/>
          </a:p>
        </p:txBody>
      </p:sp>
      <p:sp>
        <p:nvSpPr>
          <p:cNvPr id="3" name="Footer Placeholder 2">
            <a:extLst>
              <a:ext uri="{FF2B5EF4-FFF2-40B4-BE49-F238E27FC236}">
                <a16:creationId xmlns:a16="http://schemas.microsoft.com/office/drawing/2014/main" id="{F0215FED-F57D-4BB1-9304-727D57A918E8}"/>
              </a:ext>
            </a:extLst>
          </p:cNvPr>
          <p:cNvSpPr>
            <a:spLocks noGrp="1"/>
          </p:cNvSpPr>
          <p:nvPr>
            <p:ph type="ftr" sz="quarter" idx="11"/>
          </p:nvPr>
        </p:nvSpPr>
        <p:spPr/>
        <p:txBody>
          <a:bodyPr/>
          <a:lstStyle/>
          <a:p>
            <a:r>
              <a:rPr lang="en-IN"/>
              <a:t>DR. BHUPINDER</a:t>
            </a:r>
          </a:p>
        </p:txBody>
      </p:sp>
      <p:sp>
        <p:nvSpPr>
          <p:cNvPr id="4" name="Slide Number Placeholder 3">
            <a:extLst>
              <a:ext uri="{FF2B5EF4-FFF2-40B4-BE49-F238E27FC236}">
                <a16:creationId xmlns:a16="http://schemas.microsoft.com/office/drawing/2014/main" id="{CC0FC9A8-6BE2-4407-B521-A5B5D09B867B}"/>
              </a:ext>
            </a:extLst>
          </p:cNvPr>
          <p:cNvSpPr>
            <a:spLocks noGrp="1"/>
          </p:cNvSpPr>
          <p:nvPr>
            <p:ph type="sldNum" sz="quarter" idx="12"/>
          </p:nvPr>
        </p:nvSpPr>
        <p:spPr/>
        <p:txBody>
          <a:bodyPr/>
          <a:lstStyle/>
          <a:p>
            <a:fld id="{E6767674-A3CE-4E73-9166-D2C9FA9FD365}" type="slidenum">
              <a:rPr lang="en-IN" smtClean="0"/>
              <a:t>3</a:t>
            </a:fld>
            <a:endParaRPr lang="en-IN"/>
          </a:p>
        </p:txBody>
      </p:sp>
    </p:spTree>
    <p:extLst>
      <p:ext uri="{BB962C8B-B14F-4D97-AF65-F5344CB8AC3E}">
        <p14:creationId xmlns:p14="http://schemas.microsoft.com/office/powerpoint/2010/main" val="2241846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7ED78AF-19EC-4167-9A47-7A9519BF8BFE}"/>
              </a:ext>
            </a:extLst>
          </p:cNvPr>
          <p:cNvSpPr>
            <a:spLocks noGrp="1"/>
          </p:cNvSpPr>
          <p:nvPr>
            <p:ph type="ftr" sz="quarter" idx="11"/>
          </p:nvPr>
        </p:nvSpPr>
        <p:spPr/>
        <p:txBody>
          <a:bodyPr/>
          <a:lstStyle/>
          <a:p>
            <a:r>
              <a:rPr lang="en-IN"/>
              <a:t>DR. BHUPINDER</a:t>
            </a:r>
          </a:p>
        </p:txBody>
      </p:sp>
      <p:sp>
        <p:nvSpPr>
          <p:cNvPr id="3" name="Slide Number Placeholder 2">
            <a:extLst>
              <a:ext uri="{FF2B5EF4-FFF2-40B4-BE49-F238E27FC236}">
                <a16:creationId xmlns:a16="http://schemas.microsoft.com/office/drawing/2014/main" id="{115BB31D-04BD-442C-8B3A-CD533CA07F6F}"/>
              </a:ext>
            </a:extLst>
          </p:cNvPr>
          <p:cNvSpPr>
            <a:spLocks noGrp="1"/>
          </p:cNvSpPr>
          <p:nvPr>
            <p:ph type="sldNum" sz="quarter" idx="12"/>
          </p:nvPr>
        </p:nvSpPr>
        <p:spPr/>
        <p:txBody>
          <a:bodyPr/>
          <a:lstStyle/>
          <a:p>
            <a:fld id="{E6767674-A3CE-4E73-9166-D2C9FA9FD365}" type="slidenum">
              <a:rPr lang="en-IN" smtClean="0"/>
              <a:t>30</a:t>
            </a:fld>
            <a:endParaRPr lang="en-IN"/>
          </a:p>
        </p:txBody>
      </p:sp>
      <p:pic>
        <p:nvPicPr>
          <p:cNvPr id="4" name="Picture 3">
            <a:extLst>
              <a:ext uri="{FF2B5EF4-FFF2-40B4-BE49-F238E27FC236}">
                <a16:creationId xmlns:a16="http://schemas.microsoft.com/office/drawing/2014/main" id="{93E94889-A41F-4F26-BAF0-56C7AEF2A592}"/>
              </a:ext>
            </a:extLst>
          </p:cNvPr>
          <p:cNvPicPr>
            <a:picLocks noChangeAspect="1"/>
          </p:cNvPicPr>
          <p:nvPr/>
        </p:nvPicPr>
        <p:blipFill>
          <a:blip r:embed="rId2"/>
          <a:stretch>
            <a:fillRect/>
          </a:stretch>
        </p:blipFill>
        <p:spPr>
          <a:xfrm>
            <a:off x="381000" y="571500"/>
            <a:ext cx="11430000" cy="5715000"/>
          </a:xfrm>
          <a:prstGeom prst="rect">
            <a:avLst/>
          </a:prstGeom>
        </p:spPr>
      </p:pic>
    </p:spTree>
    <p:extLst>
      <p:ext uri="{BB962C8B-B14F-4D97-AF65-F5344CB8AC3E}">
        <p14:creationId xmlns:p14="http://schemas.microsoft.com/office/powerpoint/2010/main" val="2214728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492D3-2C3B-4D1C-8517-3B4301394F53}"/>
              </a:ext>
            </a:extLst>
          </p:cNvPr>
          <p:cNvSpPr>
            <a:spLocks noGrp="1"/>
          </p:cNvSpPr>
          <p:nvPr>
            <p:ph type="title"/>
          </p:nvPr>
        </p:nvSpPr>
        <p:spPr>
          <a:xfrm>
            <a:off x="1024128" y="585216"/>
            <a:ext cx="9720072" cy="804313"/>
          </a:xfrm>
        </p:spPr>
        <p:txBody>
          <a:bodyPr>
            <a:normAutofit/>
          </a:bodyPr>
          <a:lstStyle/>
          <a:p>
            <a:r>
              <a:rPr lang="en-US" sz="4800" dirty="0"/>
              <a:t>Need for Achievement Theory of McClelland:</a:t>
            </a:r>
            <a:endParaRPr lang="en-IN" sz="4800" dirty="0"/>
          </a:p>
        </p:txBody>
      </p:sp>
      <p:sp>
        <p:nvSpPr>
          <p:cNvPr id="3" name="Content Placeholder 2">
            <a:extLst>
              <a:ext uri="{FF2B5EF4-FFF2-40B4-BE49-F238E27FC236}">
                <a16:creationId xmlns:a16="http://schemas.microsoft.com/office/drawing/2014/main" id="{B28E4FA7-B030-4F7D-A623-BFB4EA4661CE}"/>
              </a:ext>
            </a:extLst>
          </p:cNvPr>
          <p:cNvSpPr>
            <a:spLocks noGrp="1"/>
          </p:cNvSpPr>
          <p:nvPr>
            <p:ph idx="1"/>
          </p:nvPr>
        </p:nvSpPr>
        <p:spPr>
          <a:xfrm>
            <a:off x="1024128" y="1739153"/>
            <a:ext cx="10594131" cy="4570207"/>
          </a:xfrm>
        </p:spPr>
        <p:txBody>
          <a:bodyPr>
            <a:normAutofit fontScale="85000" lnSpcReduction="20000"/>
          </a:bodyPr>
          <a:lstStyle/>
          <a:p>
            <a:pPr algn="just"/>
            <a:r>
              <a:rPr lang="en-US" b="0" i="0" dirty="0">
                <a:solidFill>
                  <a:srgbClr val="001D35"/>
                </a:solidFill>
                <a:effectLst/>
                <a:latin typeface="Google Sans"/>
              </a:rPr>
              <a:t>McClelland's Need for Achievement Theory proposes that human behavior is influenced by three core needs: </a:t>
            </a:r>
            <a:r>
              <a:rPr lang="en-US" sz="2300" b="1" i="0" dirty="0">
                <a:solidFill>
                  <a:srgbClr val="FF0000"/>
                </a:solidFill>
                <a:effectLst/>
                <a:latin typeface="Google Sans"/>
              </a:rPr>
              <a:t>achievement, affiliation, and power</a:t>
            </a:r>
            <a:r>
              <a:rPr lang="en-US" b="0" i="0" dirty="0">
                <a:solidFill>
                  <a:srgbClr val="001D35"/>
                </a:solidFill>
                <a:effectLst/>
                <a:latin typeface="Google Sans"/>
              </a:rPr>
              <a:t>. These needs are not innate but rather developed over time through cultural experiences and personal interactions. Understanding these needs can help in understanding individual motivations and managing teams effectively. </a:t>
            </a:r>
          </a:p>
          <a:p>
            <a:pPr algn="l"/>
            <a:r>
              <a:rPr lang="en-US" b="0" i="0" dirty="0">
                <a:solidFill>
                  <a:srgbClr val="001D35"/>
                </a:solidFill>
                <a:effectLst/>
                <a:latin typeface="Google Sans"/>
              </a:rPr>
              <a:t>Key aspects of the theory:</a:t>
            </a:r>
          </a:p>
          <a:p>
            <a:pPr algn="l">
              <a:buFont typeface="Arial" panose="020B0604020202020204" pitchFamily="34" charset="0"/>
              <a:buChar char="•"/>
            </a:pPr>
            <a:r>
              <a:rPr lang="en-US" b="1" i="0" dirty="0">
                <a:solidFill>
                  <a:srgbClr val="001D35"/>
                </a:solidFill>
                <a:effectLst/>
                <a:latin typeface="Google Sans"/>
              </a:rPr>
              <a:t>Need for Achievement (n-Ach):</a:t>
            </a:r>
            <a:endParaRPr lang="en-US" b="0" i="0" dirty="0">
              <a:solidFill>
                <a:srgbClr val="001D35"/>
              </a:solidFill>
              <a:effectLst/>
              <a:latin typeface="Google Sans"/>
            </a:endParaRPr>
          </a:p>
          <a:p>
            <a:pPr marL="0" indent="0" algn="l" fontAlgn="ctr">
              <a:buNone/>
            </a:pPr>
            <a:r>
              <a:rPr lang="en-US" b="0" i="0" dirty="0">
                <a:solidFill>
                  <a:srgbClr val="545D7E"/>
                </a:solidFill>
                <a:effectLst/>
                <a:latin typeface="Google Sans"/>
              </a:rPr>
              <a:t>Individuals with a high need for achievement are driven to excel, meet challenging goals, and receive feedback on their performance. They prefer tasks with moderate risk and enjoy opportunities for personal accomplishment. </a:t>
            </a:r>
            <a:endParaRPr lang="en-US" b="0" i="0" dirty="0">
              <a:solidFill>
                <a:srgbClr val="0B57D0"/>
              </a:solidFill>
              <a:effectLst/>
              <a:latin typeface="Google Sans"/>
            </a:endParaRPr>
          </a:p>
          <a:p>
            <a:pPr algn="l">
              <a:buFont typeface="Arial" panose="020B0604020202020204" pitchFamily="34" charset="0"/>
              <a:buChar char="•"/>
            </a:pPr>
            <a:r>
              <a:rPr lang="en-US" b="1" i="0" dirty="0">
                <a:solidFill>
                  <a:srgbClr val="001D35"/>
                </a:solidFill>
                <a:effectLst/>
                <a:latin typeface="Google Sans"/>
              </a:rPr>
              <a:t>Need for Affiliation (n-</a:t>
            </a:r>
            <a:r>
              <a:rPr lang="en-US" b="1" i="0" dirty="0" err="1">
                <a:solidFill>
                  <a:srgbClr val="001D35"/>
                </a:solidFill>
                <a:effectLst/>
                <a:latin typeface="Google Sans"/>
              </a:rPr>
              <a:t>Aff</a:t>
            </a:r>
            <a:r>
              <a:rPr lang="en-US" b="1" i="0" dirty="0">
                <a:solidFill>
                  <a:srgbClr val="001D35"/>
                </a:solidFill>
                <a:effectLst/>
                <a:latin typeface="Google Sans"/>
              </a:rPr>
              <a:t>):</a:t>
            </a:r>
            <a:endParaRPr lang="en-US" b="0" i="0" dirty="0">
              <a:solidFill>
                <a:srgbClr val="001D35"/>
              </a:solidFill>
              <a:effectLst/>
              <a:latin typeface="Google Sans"/>
            </a:endParaRPr>
          </a:p>
          <a:p>
            <a:pPr marL="0" indent="0" algn="l" fontAlgn="ctr">
              <a:buNone/>
            </a:pPr>
            <a:r>
              <a:rPr lang="en-US" b="0" i="0" dirty="0">
                <a:solidFill>
                  <a:srgbClr val="545D7E"/>
                </a:solidFill>
                <a:effectLst/>
                <a:latin typeface="Google Sans"/>
              </a:rPr>
              <a:t>Individuals with a high need for affiliation seek harmonious relationships and enjoy working with others. They value teamwork and collaboration, and are motivated by social interaction and belonging. </a:t>
            </a:r>
            <a:endParaRPr lang="en-US" b="0" i="0" dirty="0">
              <a:solidFill>
                <a:srgbClr val="0B57D0"/>
              </a:solidFill>
              <a:effectLst/>
              <a:latin typeface="Google Sans"/>
            </a:endParaRPr>
          </a:p>
          <a:p>
            <a:pPr algn="l">
              <a:buFont typeface="Arial" panose="020B0604020202020204" pitchFamily="34" charset="0"/>
              <a:buChar char="•"/>
            </a:pPr>
            <a:r>
              <a:rPr lang="en-US" b="1" i="0" dirty="0">
                <a:solidFill>
                  <a:srgbClr val="001D35"/>
                </a:solidFill>
                <a:effectLst/>
                <a:latin typeface="Google Sans"/>
              </a:rPr>
              <a:t>Need for Power (n-Pow):</a:t>
            </a:r>
            <a:endParaRPr lang="en-US" b="0" i="0" dirty="0">
              <a:solidFill>
                <a:srgbClr val="001D35"/>
              </a:solidFill>
              <a:effectLst/>
              <a:latin typeface="Google Sans"/>
            </a:endParaRPr>
          </a:p>
          <a:p>
            <a:pPr marL="0" indent="0" algn="l">
              <a:buNone/>
            </a:pPr>
            <a:r>
              <a:rPr lang="en-US" b="0" i="0" dirty="0">
                <a:solidFill>
                  <a:srgbClr val="545D7E"/>
                </a:solidFill>
                <a:effectLst/>
                <a:latin typeface="Google Sans"/>
              </a:rPr>
              <a:t>Individuals with a high need for power are driven to influence others and control their environment. They may seek leadership positions and enjoy competition. </a:t>
            </a:r>
          </a:p>
          <a:p>
            <a:pPr algn="just"/>
            <a:endParaRPr lang="en-IN" dirty="0"/>
          </a:p>
        </p:txBody>
      </p:sp>
      <p:sp>
        <p:nvSpPr>
          <p:cNvPr id="4" name="Footer Placeholder 3">
            <a:extLst>
              <a:ext uri="{FF2B5EF4-FFF2-40B4-BE49-F238E27FC236}">
                <a16:creationId xmlns:a16="http://schemas.microsoft.com/office/drawing/2014/main" id="{D561107C-C054-4D62-8E01-1E5E1A748D66}"/>
              </a:ext>
            </a:extLst>
          </p:cNvPr>
          <p:cNvSpPr>
            <a:spLocks noGrp="1"/>
          </p:cNvSpPr>
          <p:nvPr>
            <p:ph type="ftr" sz="quarter" idx="11"/>
          </p:nvPr>
        </p:nvSpPr>
        <p:spPr/>
        <p:txBody>
          <a:bodyPr/>
          <a:lstStyle/>
          <a:p>
            <a:r>
              <a:rPr lang="en-IN"/>
              <a:t>DR. BHUPINDER</a:t>
            </a:r>
          </a:p>
        </p:txBody>
      </p:sp>
      <p:sp>
        <p:nvSpPr>
          <p:cNvPr id="5" name="Slide Number Placeholder 4">
            <a:extLst>
              <a:ext uri="{FF2B5EF4-FFF2-40B4-BE49-F238E27FC236}">
                <a16:creationId xmlns:a16="http://schemas.microsoft.com/office/drawing/2014/main" id="{2654224B-7875-476C-A76B-9494E849C30F}"/>
              </a:ext>
            </a:extLst>
          </p:cNvPr>
          <p:cNvSpPr>
            <a:spLocks noGrp="1"/>
          </p:cNvSpPr>
          <p:nvPr>
            <p:ph type="sldNum" sz="quarter" idx="12"/>
          </p:nvPr>
        </p:nvSpPr>
        <p:spPr/>
        <p:txBody>
          <a:bodyPr/>
          <a:lstStyle/>
          <a:p>
            <a:fld id="{E6767674-A3CE-4E73-9166-D2C9FA9FD365}" type="slidenum">
              <a:rPr lang="en-IN" smtClean="0"/>
              <a:t>31</a:t>
            </a:fld>
            <a:endParaRPr lang="en-IN"/>
          </a:p>
        </p:txBody>
      </p:sp>
    </p:spTree>
    <p:extLst>
      <p:ext uri="{BB962C8B-B14F-4D97-AF65-F5344CB8AC3E}">
        <p14:creationId xmlns:p14="http://schemas.microsoft.com/office/powerpoint/2010/main" val="852810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25A2E1-912F-42D7-9DE5-1F159895A8DE}"/>
              </a:ext>
            </a:extLst>
          </p:cNvPr>
          <p:cNvSpPr>
            <a:spLocks noGrp="1"/>
          </p:cNvSpPr>
          <p:nvPr>
            <p:ph type="ftr" sz="quarter" idx="11"/>
          </p:nvPr>
        </p:nvSpPr>
        <p:spPr/>
        <p:txBody>
          <a:bodyPr/>
          <a:lstStyle/>
          <a:p>
            <a:r>
              <a:rPr lang="en-IN"/>
              <a:t>DR. BHUPINDER</a:t>
            </a:r>
          </a:p>
        </p:txBody>
      </p:sp>
      <p:sp>
        <p:nvSpPr>
          <p:cNvPr id="3" name="Slide Number Placeholder 2">
            <a:extLst>
              <a:ext uri="{FF2B5EF4-FFF2-40B4-BE49-F238E27FC236}">
                <a16:creationId xmlns:a16="http://schemas.microsoft.com/office/drawing/2014/main" id="{653B2236-D11C-4B47-B93D-3245A691113A}"/>
              </a:ext>
            </a:extLst>
          </p:cNvPr>
          <p:cNvSpPr>
            <a:spLocks noGrp="1"/>
          </p:cNvSpPr>
          <p:nvPr>
            <p:ph type="sldNum" sz="quarter" idx="12"/>
          </p:nvPr>
        </p:nvSpPr>
        <p:spPr/>
        <p:txBody>
          <a:bodyPr/>
          <a:lstStyle/>
          <a:p>
            <a:fld id="{E6767674-A3CE-4E73-9166-D2C9FA9FD365}" type="slidenum">
              <a:rPr lang="en-IN" smtClean="0"/>
              <a:t>32</a:t>
            </a:fld>
            <a:endParaRPr lang="en-IN"/>
          </a:p>
        </p:txBody>
      </p:sp>
      <p:pic>
        <p:nvPicPr>
          <p:cNvPr id="4" name="Picture 3">
            <a:extLst>
              <a:ext uri="{FF2B5EF4-FFF2-40B4-BE49-F238E27FC236}">
                <a16:creationId xmlns:a16="http://schemas.microsoft.com/office/drawing/2014/main" id="{B7B3B857-79F6-4F93-851C-2DCB98F21AB2}"/>
              </a:ext>
            </a:extLst>
          </p:cNvPr>
          <p:cNvPicPr>
            <a:picLocks noChangeAspect="1"/>
          </p:cNvPicPr>
          <p:nvPr/>
        </p:nvPicPr>
        <p:blipFill>
          <a:blip r:embed="rId2"/>
          <a:stretch>
            <a:fillRect/>
          </a:stretch>
        </p:blipFill>
        <p:spPr>
          <a:xfrm>
            <a:off x="493059" y="0"/>
            <a:ext cx="11205882" cy="6858000"/>
          </a:xfrm>
          <a:prstGeom prst="rect">
            <a:avLst/>
          </a:prstGeom>
        </p:spPr>
      </p:pic>
    </p:spTree>
    <p:extLst>
      <p:ext uri="{BB962C8B-B14F-4D97-AF65-F5344CB8AC3E}">
        <p14:creationId xmlns:p14="http://schemas.microsoft.com/office/powerpoint/2010/main" val="2492110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C9DC8F-5EAE-428A-AA92-0F9203A9492E}"/>
              </a:ext>
            </a:extLst>
          </p:cNvPr>
          <p:cNvSpPr>
            <a:spLocks noGrp="1"/>
          </p:cNvSpPr>
          <p:nvPr>
            <p:ph type="ftr" sz="quarter" idx="11"/>
          </p:nvPr>
        </p:nvSpPr>
        <p:spPr/>
        <p:txBody>
          <a:bodyPr/>
          <a:lstStyle/>
          <a:p>
            <a:r>
              <a:rPr lang="en-IN"/>
              <a:t>DR. BHUPINDER</a:t>
            </a:r>
          </a:p>
        </p:txBody>
      </p:sp>
      <p:sp>
        <p:nvSpPr>
          <p:cNvPr id="3" name="Slide Number Placeholder 2">
            <a:extLst>
              <a:ext uri="{FF2B5EF4-FFF2-40B4-BE49-F238E27FC236}">
                <a16:creationId xmlns:a16="http://schemas.microsoft.com/office/drawing/2014/main" id="{0625B852-6399-4AB8-B517-7CAE095D51AA}"/>
              </a:ext>
            </a:extLst>
          </p:cNvPr>
          <p:cNvSpPr>
            <a:spLocks noGrp="1"/>
          </p:cNvSpPr>
          <p:nvPr>
            <p:ph type="sldNum" sz="quarter" idx="12"/>
          </p:nvPr>
        </p:nvSpPr>
        <p:spPr/>
        <p:txBody>
          <a:bodyPr/>
          <a:lstStyle/>
          <a:p>
            <a:fld id="{E6767674-A3CE-4E73-9166-D2C9FA9FD365}" type="slidenum">
              <a:rPr lang="en-IN" smtClean="0"/>
              <a:t>33</a:t>
            </a:fld>
            <a:endParaRPr lang="en-IN"/>
          </a:p>
        </p:txBody>
      </p:sp>
      <p:pic>
        <p:nvPicPr>
          <p:cNvPr id="4" name="Picture 3">
            <a:extLst>
              <a:ext uri="{FF2B5EF4-FFF2-40B4-BE49-F238E27FC236}">
                <a16:creationId xmlns:a16="http://schemas.microsoft.com/office/drawing/2014/main" id="{E10554CC-60F8-4259-A2B3-76AEB9DDC6E4}"/>
              </a:ext>
            </a:extLst>
          </p:cNvPr>
          <p:cNvPicPr>
            <a:picLocks noChangeAspect="1"/>
          </p:cNvPicPr>
          <p:nvPr/>
        </p:nvPicPr>
        <p:blipFill rotWithShape="1">
          <a:blip r:embed="rId2"/>
          <a:srcRect b="4575"/>
          <a:stretch/>
        </p:blipFill>
        <p:spPr>
          <a:xfrm>
            <a:off x="121385" y="112976"/>
            <a:ext cx="4847053" cy="6544235"/>
          </a:xfrm>
          <a:prstGeom prst="rect">
            <a:avLst/>
          </a:prstGeom>
        </p:spPr>
      </p:pic>
      <p:pic>
        <p:nvPicPr>
          <p:cNvPr id="6" name="Picture 5">
            <a:extLst>
              <a:ext uri="{FF2B5EF4-FFF2-40B4-BE49-F238E27FC236}">
                <a16:creationId xmlns:a16="http://schemas.microsoft.com/office/drawing/2014/main" id="{067D373C-1A74-4D2C-882C-295C456789F6}"/>
              </a:ext>
            </a:extLst>
          </p:cNvPr>
          <p:cNvPicPr>
            <a:picLocks noChangeAspect="1"/>
          </p:cNvPicPr>
          <p:nvPr/>
        </p:nvPicPr>
        <p:blipFill>
          <a:blip r:embed="rId3"/>
          <a:stretch>
            <a:fillRect/>
          </a:stretch>
        </p:blipFill>
        <p:spPr>
          <a:xfrm>
            <a:off x="5915267" y="1614278"/>
            <a:ext cx="4847053" cy="3125607"/>
          </a:xfrm>
          <a:prstGeom prst="rect">
            <a:avLst/>
          </a:prstGeom>
        </p:spPr>
      </p:pic>
    </p:spTree>
    <p:extLst>
      <p:ext uri="{BB962C8B-B14F-4D97-AF65-F5344CB8AC3E}">
        <p14:creationId xmlns:p14="http://schemas.microsoft.com/office/powerpoint/2010/main" val="2789310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B7BE4-F59C-4375-BDBA-1E76043D1A18}"/>
              </a:ext>
            </a:extLst>
          </p:cNvPr>
          <p:cNvSpPr>
            <a:spLocks noGrp="1"/>
          </p:cNvSpPr>
          <p:nvPr>
            <p:ph type="title"/>
          </p:nvPr>
        </p:nvSpPr>
        <p:spPr>
          <a:xfrm>
            <a:off x="1024128" y="112976"/>
            <a:ext cx="9720072" cy="1088295"/>
          </a:xfrm>
        </p:spPr>
        <p:txBody>
          <a:bodyPr/>
          <a:lstStyle/>
          <a:p>
            <a:r>
              <a:rPr lang="en-IN" dirty="0"/>
              <a:t>Innovation Theory of Schumpeter:</a:t>
            </a:r>
          </a:p>
        </p:txBody>
      </p:sp>
      <p:sp>
        <p:nvSpPr>
          <p:cNvPr id="3" name="Content Placeholder 2">
            <a:extLst>
              <a:ext uri="{FF2B5EF4-FFF2-40B4-BE49-F238E27FC236}">
                <a16:creationId xmlns:a16="http://schemas.microsoft.com/office/drawing/2014/main" id="{BEB5965B-0E78-4F6A-AA7C-7D6277C3841F}"/>
              </a:ext>
            </a:extLst>
          </p:cNvPr>
          <p:cNvSpPr>
            <a:spLocks noGrp="1"/>
          </p:cNvSpPr>
          <p:nvPr>
            <p:ph idx="1"/>
          </p:nvPr>
        </p:nvSpPr>
        <p:spPr>
          <a:xfrm>
            <a:off x="1024128" y="1030941"/>
            <a:ext cx="10244507" cy="5278419"/>
          </a:xfrm>
        </p:spPr>
        <p:txBody>
          <a:bodyPr/>
          <a:lstStyle/>
          <a:p>
            <a:pPr algn="just">
              <a:buFont typeface="Arial" panose="020B0604020202020204" pitchFamily="34" charset="0"/>
              <a:buChar char="•"/>
            </a:pPr>
            <a:r>
              <a:rPr lang="en-US" dirty="0"/>
              <a:t>A dynamic theory of entrepreneurship was first advocated by Schumpeter (1949) who considered </a:t>
            </a:r>
            <a:r>
              <a:rPr lang="en-US" b="1" dirty="0">
                <a:solidFill>
                  <a:srgbClr val="FF0000"/>
                </a:solidFill>
              </a:rPr>
              <a:t>entrepreneurship as the catalyst </a:t>
            </a:r>
            <a:r>
              <a:rPr lang="en-US" dirty="0"/>
              <a:t>that disrupts the stationary circular flow of the economy and thereby initiates and sustains the process of development. Embarking upon ‘new combinations’ of the factors of production - which he succinctly terms, innovation - the entrepreneur activates the economy to a new level of development.</a:t>
            </a:r>
          </a:p>
          <a:p>
            <a:pPr algn="just">
              <a:buFont typeface="Arial" panose="020B0604020202020204" pitchFamily="34" charset="0"/>
              <a:buChar char="•"/>
            </a:pPr>
            <a:r>
              <a:rPr lang="en-US" dirty="0"/>
              <a:t>Schumpeter defines entrepreneurship as “</a:t>
            </a:r>
            <a:r>
              <a:rPr lang="en-US" b="1" dirty="0">
                <a:solidFill>
                  <a:srgbClr val="FF0000"/>
                </a:solidFill>
              </a:rPr>
              <a:t>a creative activity</a:t>
            </a:r>
            <a:r>
              <a:rPr lang="en-US" dirty="0"/>
              <a:t>”. An innovator who brings new products or services into economy is given the status of an entrepreneur. He regards innovation as a tool of entrepreneur, The entrepreneur is viewed as the ‘engine of growth’.</a:t>
            </a:r>
          </a:p>
          <a:p>
            <a:pPr algn="just">
              <a:buFont typeface="Arial" panose="020B0604020202020204" pitchFamily="34" charset="0"/>
              <a:buChar char="•"/>
            </a:pPr>
            <a:r>
              <a:rPr lang="en-US" dirty="0"/>
              <a:t>Schumpeter is the first major theorist to put the </a:t>
            </a:r>
            <a:r>
              <a:rPr lang="en-US" b="1" dirty="0">
                <a:solidFill>
                  <a:srgbClr val="FF0000"/>
                </a:solidFill>
              </a:rPr>
              <a:t>human agent at the </a:t>
            </a:r>
            <a:r>
              <a:rPr lang="en-US" b="1" dirty="0" err="1">
                <a:solidFill>
                  <a:srgbClr val="FF0000"/>
                </a:solidFill>
              </a:rPr>
              <a:t>centre</a:t>
            </a:r>
            <a:r>
              <a:rPr lang="en-US" b="1" dirty="0">
                <a:solidFill>
                  <a:srgbClr val="FF0000"/>
                </a:solidFill>
              </a:rPr>
              <a:t> </a:t>
            </a:r>
            <a:r>
              <a:rPr lang="en-US" dirty="0"/>
              <a:t>of the process of economic development. He is very explicit about the economic function of the entrepreneur. The entrepreneur is the prime mover in economic development; his function, to innovate or carry out new combinations.</a:t>
            </a:r>
          </a:p>
          <a:p>
            <a:pPr algn="just">
              <a:buFont typeface="Arial" panose="020B0604020202020204" pitchFamily="34" charset="0"/>
              <a:buChar char="•"/>
            </a:pPr>
            <a:endParaRPr lang="en-IN" dirty="0"/>
          </a:p>
        </p:txBody>
      </p:sp>
      <p:sp>
        <p:nvSpPr>
          <p:cNvPr id="4" name="Footer Placeholder 3">
            <a:extLst>
              <a:ext uri="{FF2B5EF4-FFF2-40B4-BE49-F238E27FC236}">
                <a16:creationId xmlns:a16="http://schemas.microsoft.com/office/drawing/2014/main" id="{4C529BC7-4806-4D6E-ADB5-7DC564FEE168}"/>
              </a:ext>
            </a:extLst>
          </p:cNvPr>
          <p:cNvSpPr>
            <a:spLocks noGrp="1"/>
          </p:cNvSpPr>
          <p:nvPr>
            <p:ph type="ftr" sz="quarter" idx="11"/>
          </p:nvPr>
        </p:nvSpPr>
        <p:spPr/>
        <p:txBody>
          <a:bodyPr/>
          <a:lstStyle/>
          <a:p>
            <a:r>
              <a:rPr lang="en-IN"/>
              <a:t>DR. BHUPINDER</a:t>
            </a:r>
          </a:p>
        </p:txBody>
      </p:sp>
      <p:sp>
        <p:nvSpPr>
          <p:cNvPr id="5" name="Slide Number Placeholder 4">
            <a:extLst>
              <a:ext uri="{FF2B5EF4-FFF2-40B4-BE49-F238E27FC236}">
                <a16:creationId xmlns:a16="http://schemas.microsoft.com/office/drawing/2014/main" id="{0FE9CAF6-D0DA-49B3-863C-B17DB128BE47}"/>
              </a:ext>
            </a:extLst>
          </p:cNvPr>
          <p:cNvSpPr>
            <a:spLocks noGrp="1"/>
          </p:cNvSpPr>
          <p:nvPr>
            <p:ph type="sldNum" sz="quarter" idx="12"/>
          </p:nvPr>
        </p:nvSpPr>
        <p:spPr/>
        <p:txBody>
          <a:bodyPr/>
          <a:lstStyle/>
          <a:p>
            <a:fld id="{E6767674-A3CE-4E73-9166-D2C9FA9FD365}" type="slidenum">
              <a:rPr lang="en-IN" smtClean="0"/>
              <a:t>34</a:t>
            </a:fld>
            <a:endParaRPr lang="en-IN"/>
          </a:p>
        </p:txBody>
      </p:sp>
    </p:spTree>
    <p:extLst>
      <p:ext uri="{BB962C8B-B14F-4D97-AF65-F5344CB8AC3E}">
        <p14:creationId xmlns:p14="http://schemas.microsoft.com/office/powerpoint/2010/main" val="1121464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AE502-1A46-49B5-B31F-EA0310C25FE1}"/>
              </a:ext>
            </a:extLst>
          </p:cNvPr>
          <p:cNvSpPr>
            <a:spLocks noGrp="1"/>
          </p:cNvSpPr>
          <p:nvPr>
            <p:ph type="title"/>
          </p:nvPr>
        </p:nvSpPr>
        <p:spPr/>
        <p:txBody>
          <a:bodyPr/>
          <a:lstStyle/>
          <a:p>
            <a:r>
              <a:rPr lang="en-US" dirty="0"/>
              <a:t>Point to note: Schumpeter differentiated between inventor &amp; innovator</a:t>
            </a:r>
            <a:endParaRPr lang="en-IN" dirty="0"/>
          </a:p>
        </p:txBody>
      </p:sp>
      <p:sp>
        <p:nvSpPr>
          <p:cNvPr id="3" name="Content Placeholder 2">
            <a:extLst>
              <a:ext uri="{FF2B5EF4-FFF2-40B4-BE49-F238E27FC236}">
                <a16:creationId xmlns:a16="http://schemas.microsoft.com/office/drawing/2014/main" id="{10729EC5-1A43-485F-9FB0-CBC1DBE7F180}"/>
              </a:ext>
            </a:extLst>
          </p:cNvPr>
          <p:cNvSpPr>
            <a:spLocks noGrp="1"/>
          </p:cNvSpPr>
          <p:nvPr>
            <p:ph idx="1"/>
          </p:nvPr>
        </p:nvSpPr>
        <p:spPr>
          <a:xfrm>
            <a:off x="1024128" y="2286000"/>
            <a:ext cx="10396907" cy="4023360"/>
          </a:xfrm>
        </p:spPr>
        <p:txBody>
          <a:bodyPr/>
          <a:lstStyle/>
          <a:p>
            <a:pPr algn="just">
              <a:buFont typeface="Wingdings" panose="05000000000000000000" pitchFamily="2" charset="2"/>
              <a:buChar char="Ø"/>
            </a:pPr>
            <a:r>
              <a:rPr lang="en-US" dirty="0"/>
              <a:t>Schumpeter makes a distinction between an innovator and an inventor. </a:t>
            </a:r>
          </a:p>
          <a:p>
            <a:pPr algn="just">
              <a:buFont typeface="Wingdings" panose="05000000000000000000" pitchFamily="2" charset="2"/>
              <a:buChar char="Ø"/>
            </a:pPr>
            <a:r>
              <a:rPr lang="en-US" dirty="0"/>
              <a:t>An inventor discovers new methods and new materials. </a:t>
            </a:r>
          </a:p>
          <a:p>
            <a:pPr algn="just">
              <a:buFont typeface="Wingdings" panose="05000000000000000000" pitchFamily="2" charset="2"/>
              <a:buChar char="Ø"/>
            </a:pPr>
            <a:r>
              <a:rPr lang="en-US" dirty="0"/>
              <a:t>On the contrary, an innovator is one who utilizes or applies inventions and discoveries in order to make new combinations. </a:t>
            </a:r>
          </a:p>
          <a:p>
            <a:pPr algn="just">
              <a:buFont typeface="Wingdings" panose="05000000000000000000" pitchFamily="2" charset="2"/>
              <a:buChar char="Ø"/>
            </a:pPr>
            <a:r>
              <a:rPr lang="en-US" dirty="0"/>
              <a:t>An inventor is concerned with his technical work of invention whereas an entrepreneur converts the technical work into economic performance. </a:t>
            </a:r>
          </a:p>
          <a:p>
            <a:pPr algn="just">
              <a:buFont typeface="Wingdings" panose="05000000000000000000" pitchFamily="2" charset="2"/>
              <a:buChar char="Ø"/>
            </a:pPr>
            <a:r>
              <a:rPr lang="en-US" dirty="0"/>
              <a:t>An innovator is more than an inventor because he does not only originate as the inventor does but goes much farther in exploiting the invention commercially</a:t>
            </a:r>
            <a:endParaRPr lang="en-IN" dirty="0"/>
          </a:p>
        </p:txBody>
      </p:sp>
      <p:sp>
        <p:nvSpPr>
          <p:cNvPr id="4" name="Footer Placeholder 3">
            <a:extLst>
              <a:ext uri="{FF2B5EF4-FFF2-40B4-BE49-F238E27FC236}">
                <a16:creationId xmlns:a16="http://schemas.microsoft.com/office/drawing/2014/main" id="{9C7BA961-9BEF-480D-B70E-93F8371B2AF0}"/>
              </a:ext>
            </a:extLst>
          </p:cNvPr>
          <p:cNvSpPr>
            <a:spLocks noGrp="1"/>
          </p:cNvSpPr>
          <p:nvPr>
            <p:ph type="ftr" sz="quarter" idx="11"/>
          </p:nvPr>
        </p:nvSpPr>
        <p:spPr/>
        <p:txBody>
          <a:bodyPr/>
          <a:lstStyle/>
          <a:p>
            <a:r>
              <a:rPr lang="en-IN"/>
              <a:t>DR. BHUPINDER</a:t>
            </a:r>
          </a:p>
        </p:txBody>
      </p:sp>
      <p:sp>
        <p:nvSpPr>
          <p:cNvPr id="5" name="Slide Number Placeholder 4">
            <a:extLst>
              <a:ext uri="{FF2B5EF4-FFF2-40B4-BE49-F238E27FC236}">
                <a16:creationId xmlns:a16="http://schemas.microsoft.com/office/drawing/2014/main" id="{E5D70F83-FE01-4967-A38B-3615C84D1CF3}"/>
              </a:ext>
            </a:extLst>
          </p:cNvPr>
          <p:cNvSpPr>
            <a:spLocks noGrp="1"/>
          </p:cNvSpPr>
          <p:nvPr>
            <p:ph type="sldNum" sz="quarter" idx="12"/>
          </p:nvPr>
        </p:nvSpPr>
        <p:spPr/>
        <p:txBody>
          <a:bodyPr/>
          <a:lstStyle/>
          <a:p>
            <a:fld id="{E6767674-A3CE-4E73-9166-D2C9FA9FD365}" type="slidenum">
              <a:rPr lang="en-IN" smtClean="0"/>
              <a:t>35</a:t>
            </a:fld>
            <a:endParaRPr lang="en-IN"/>
          </a:p>
        </p:txBody>
      </p:sp>
    </p:spTree>
    <p:extLst>
      <p:ext uri="{BB962C8B-B14F-4D97-AF65-F5344CB8AC3E}">
        <p14:creationId xmlns:p14="http://schemas.microsoft.com/office/powerpoint/2010/main" val="3273422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9E4264-57E7-43EE-A773-2716B8714442}"/>
              </a:ext>
            </a:extLst>
          </p:cNvPr>
          <p:cNvSpPr>
            <a:spLocks noGrp="1"/>
          </p:cNvSpPr>
          <p:nvPr>
            <p:ph idx="1"/>
          </p:nvPr>
        </p:nvSpPr>
        <p:spPr>
          <a:xfrm>
            <a:off x="1024128" y="815788"/>
            <a:ext cx="9720073" cy="5493572"/>
          </a:xfrm>
        </p:spPr>
        <p:txBody>
          <a:bodyPr/>
          <a:lstStyle/>
          <a:p>
            <a:pPr algn="just"/>
            <a:r>
              <a:rPr lang="en-US" dirty="0"/>
              <a:t>The concept of innovation and its corollary development embraces five functions: </a:t>
            </a:r>
          </a:p>
          <a:p>
            <a:pPr algn="just"/>
            <a:r>
              <a:rPr lang="en-US" dirty="0"/>
              <a:t> The introduction of </a:t>
            </a:r>
            <a:r>
              <a:rPr lang="en-US" b="1" dirty="0">
                <a:solidFill>
                  <a:srgbClr val="FF0000"/>
                </a:solidFill>
              </a:rPr>
              <a:t>a new product with which consumers are not yet familiar </a:t>
            </a:r>
            <a:r>
              <a:rPr lang="en-US" dirty="0"/>
              <a:t>or introduction of a new quality of an existing product, </a:t>
            </a:r>
          </a:p>
          <a:p>
            <a:pPr algn="just"/>
            <a:r>
              <a:rPr lang="en-US" dirty="0"/>
              <a:t> The introduction of </a:t>
            </a:r>
            <a:r>
              <a:rPr lang="en-US" b="1" dirty="0">
                <a:solidFill>
                  <a:srgbClr val="FF0000"/>
                </a:solidFill>
              </a:rPr>
              <a:t>new method of production that is not yet tested by experience </a:t>
            </a:r>
            <a:r>
              <a:rPr lang="en-US" dirty="0"/>
              <a:t>in the branch of manufacture concerned, which need by no means be founded upon a discovery scientifically new and can also exist in a new way of handling a commodity commercially, </a:t>
            </a:r>
          </a:p>
          <a:p>
            <a:pPr algn="just"/>
            <a:r>
              <a:rPr lang="en-US" dirty="0"/>
              <a:t> The opening of </a:t>
            </a:r>
            <a:r>
              <a:rPr lang="en-US" b="1" dirty="0">
                <a:solidFill>
                  <a:srgbClr val="FF0000"/>
                </a:solidFill>
              </a:rPr>
              <a:t>new market that is a market </a:t>
            </a:r>
            <a:r>
              <a:rPr lang="en-US" dirty="0"/>
              <a:t>on to which the particular branch of manufacturer of the country in question has not previously entered, whether or not this market has existed before, </a:t>
            </a:r>
          </a:p>
          <a:p>
            <a:pPr algn="just"/>
            <a:r>
              <a:rPr lang="en-US" dirty="0"/>
              <a:t> Conquest of </a:t>
            </a:r>
            <a:r>
              <a:rPr lang="en-US" b="1" dirty="0">
                <a:solidFill>
                  <a:srgbClr val="FF0000"/>
                </a:solidFill>
              </a:rPr>
              <a:t>a new source of supply of raw material </a:t>
            </a:r>
            <a:r>
              <a:rPr lang="en-US" dirty="0"/>
              <a:t>and </a:t>
            </a:r>
          </a:p>
          <a:p>
            <a:pPr algn="just"/>
            <a:r>
              <a:rPr lang="en-US" dirty="0"/>
              <a:t> The carrying out of the </a:t>
            </a:r>
            <a:r>
              <a:rPr lang="en-US" b="1" dirty="0">
                <a:solidFill>
                  <a:srgbClr val="FF0000"/>
                </a:solidFill>
              </a:rPr>
              <a:t>new </a:t>
            </a:r>
            <a:r>
              <a:rPr lang="en-US" b="1" dirty="0" err="1">
                <a:solidFill>
                  <a:srgbClr val="FF0000"/>
                </a:solidFill>
              </a:rPr>
              <a:t>organisation</a:t>
            </a:r>
            <a:r>
              <a:rPr lang="en-US" b="1" dirty="0">
                <a:solidFill>
                  <a:srgbClr val="FF0000"/>
                </a:solidFill>
              </a:rPr>
              <a:t> </a:t>
            </a:r>
            <a:r>
              <a:rPr lang="en-US" dirty="0"/>
              <a:t>of any industry. </a:t>
            </a:r>
            <a:endParaRPr lang="en-IN" dirty="0"/>
          </a:p>
        </p:txBody>
      </p:sp>
      <p:sp>
        <p:nvSpPr>
          <p:cNvPr id="4" name="Footer Placeholder 3">
            <a:extLst>
              <a:ext uri="{FF2B5EF4-FFF2-40B4-BE49-F238E27FC236}">
                <a16:creationId xmlns:a16="http://schemas.microsoft.com/office/drawing/2014/main" id="{D3AE6291-7638-4106-A312-90F39A07E05F}"/>
              </a:ext>
            </a:extLst>
          </p:cNvPr>
          <p:cNvSpPr>
            <a:spLocks noGrp="1"/>
          </p:cNvSpPr>
          <p:nvPr>
            <p:ph type="ftr" sz="quarter" idx="11"/>
          </p:nvPr>
        </p:nvSpPr>
        <p:spPr/>
        <p:txBody>
          <a:bodyPr/>
          <a:lstStyle/>
          <a:p>
            <a:r>
              <a:rPr lang="en-IN"/>
              <a:t>DR. BHUPINDER</a:t>
            </a:r>
          </a:p>
        </p:txBody>
      </p:sp>
      <p:sp>
        <p:nvSpPr>
          <p:cNvPr id="5" name="Slide Number Placeholder 4">
            <a:extLst>
              <a:ext uri="{FF2B5EF4-FFF2-40B4-BE49-F238E27FC236}">
                <a16:creationId xmlns:a16="http://schemas.microsoft.com/office/drawing/2014/main" id="{7FA8806C-AF04-4E90-844D-829F2EF9D071}"/>
              </a:ext>
            </a:extLst>
          </p:cNvPr>
          <p:cNvSpPr>
            <a:spLocks noGrp="1"/>
          </p:cNvSpPr>
          <p:nvPr>
            <p:ph type="sldNum" sz="quarter" idx="12"/>
          </p:nvPr>
        </p:nvSpPr>
        <p:spPr/>
        <p:txBody>
          <a:bodyPr/>
          <a:lstStyle/>
          <a:p>
            <a:fld id="{E6767674-A3CE-4E73-9166-D2C9FA9FD365}" type="slidenum">
              <a:rPr lang="en-IN" smtClean="0"/>
              <a:t>36</a:t>
            </a:fld>
            <a:endParaRPr lang="en-IN"/>
          </a:p>
        </p:txBody>
      </p:sp>
    </p:spTree>
    <p:extLst>
      <p:ext uri="{BB962C8B-B14F-4D97-AF65-F5344CB8AC3E}">
        <p14:creationId xmlns:p14="http://schemas.microsoft.com/office/powerpoint/2010/main" val="675648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B1A0BA-A65D-4753-883A-F345050BF92E}"/>
              </a:ext>
            </a:extLst>
          </p:cNvPr>
          <p:cNvSpPr>
            <a:spLocks noGrp="1"/>
          </p:cNvSpPr>
          <p:nvPr>
            <p:ph idx="1"/>
          </p:nvPr>
        </p:nvSpPr>
        <p:spPr>
          <a:xfrm>
            <a:off x="1024128" y="510988"/>
            <a:ext cx="10585166" cy="5798372"/>
          </a:xfrm>
        </p:spPr>
        <p:txBody>
          <a:bodyPr/>
          <a:lstStyle/>
          <a:p>
            <a:r>
              <a:rPr lang="en-US" dirty="0"/>
              <a:t>1. Apple/Dyson Vacuum Cleaners - When </a:t>
            </a:r>
            <a:r>
              <a:rPr lang="en-US" b="1" dirty="0"/>
              <a:t>Dyson</a:t>
            </a:r>
            <a:r>
              <a:rPr lang="en-US" dirty="0"/>
              <a:t> launched its </a:t>
            </a:r>
            <a:r>
              <a:rPr lang="en-US" b="1" dirty="0"/>
              <a:t>bagless vacuum cleaner</a:t>
            </a:r>
            <a:r>
              <a:rPr lang="en-US" dirty="0"/>
              <a:t> in the 1990s, it introduced a </a:t>
            </a:r>
            <a:r>
              <a:rPr lang="en-US" b="1" dirty="0"/>
              <a:t>new product</a:t>
            </a:r>
            <a:r>
              <a:rPr lang="en-US" dirty="0"/>
              <a:t> with </a:t>
            </a:r>
            <a:r>
              <a:rPr lang="en-US" b="1" dirty="0"/>
              <a:t>technology unfamiliar to most consumers</a:t>
            </a:r>
            <a:r>
              <a:rPr lang="en-US" dirty="0"/>
              <a:t>—</a:t>
            </a:r>
            <a:r>
              <a:rPr lang="en-US" b="1" dirty="0"/>
              <a:t>cyclonic separation</a:t>
            </a:r>
            <a:r>
              <a:rPr lang="en-US" dirty="0"/>
              <a:t>.</a:t>
            </a:r>
          </a:p>
          <a:p>
            <a:r>
              <a:rPr lang="en-US" dirty="0"/>
              <a:t>2. Ford Assembly Line - In 1913, </a:t>
            </a:r>
            <a:r>
              <a:rPr lang="en-US" b="1" dirty="0"/>
              <a:t>Henry Ford</a:t>
            </a:r>
            <a:r>
              <a:rPr lang="en-US" dirty="0"/>
              <a:t> introduced the </a:t>
            </a:r>
            <a:r>
              <a:rPr lang="en-US" b="1" dirty="0"/>
              <a:t>moving assembly line</a:t>
            </a:r>
            <a:r>
              <a:rPr lang="en-US" dirty="0"/>
              <a:t> in automobile manufacturing at the Ford Motor Company. This was not a new scientific discovery, but a </a:t>
            </a:r>
            <a:r>
              <a:rPr lang="en-US" b="1" dirty="0"/>
              <a:t>new method of production</a:t>
            </a:r>
            <a:r>
              <a:rPr lang="en-US" dirty="0"/>
              <a:t> in the auto industry.</a:t>
            </a:r>
          </a:p>
          <a:p>
            <a:r>
              <a:rPr lang="en-US" dirty="0"/>
              <a:t>3. Starbucks entering the Chinese market - In 1999, </a:t>
            </a:r>
            <a:r>
              <a:rPr lang="en-US" b="1" dirty="0"/>
              <a:t>Starbucks</a:t>
            </a:r>
            <a:r>
              <a:rPr lang="en-US" dirty="0"/>
              <a:t> entered </a:t>
            </a:r>
            <a:r>
              <a:rPr lang="en-US" b="1" dirty="0"/>
              <a:t>China</a:t>
            </a:r>
            <a:r>
              <a:rPr lang="en-US" dirty="0"/>
              <a:t>, a country with a deep-rooted </a:t>
            </a:r>
            <a:r>
              <a:rPr lang="en-US" b="1" dirty="0"/>
              <a:t>tea-drinking culture</a:t>
            </a:r>
            <a:r>
              <a:rPr lang="en-US" dirty="0"/>
              <a:t> and very little exposure to Western-style coffee.</a:t>
            </a:r>
          </a:p>
          <a:p>
            <a:r>
              <a:rPr lang="en-US" dirty="0"/>
              <a:t>4. British East India Company and Indian Cotton (18th–19th Century) - During the 18th and 19th centuries, the </a:t>
            </a:r>
            <a:r>
              <a:rPr lang="en-US" b="1" dirty="0"/>
              <a:t>British East India Company</a:t>
            </a:r>
            <a:r>
              <a:rPr lang="en-US" dirty="0"/>
              <a:t> established control over vast regions of India, particularly targeting access to </a:t>
            </a:r>
            <a:r>
              <a:rPr lang="en-US" b="1" dirty="0"/>
              <a:t>raw cotton</a:t>
            </a:r>
            <a:r>
              <a:rPr lang="en-US" dirty="0"/>
              <a:t>, </a:t>
            </a:r>
            <a:r>
              <a:rPr lang="en-US" b="1" dirty="0"/>
              <a:t>indigo</a:t>
            </a:r>
            <a:r>
              <a:rPr lang="en-US" dirty="0"/>
              <a:t>, and </a:t>
            </a:r>
            <a:r>
              <a:rPr lang="en-US" b="1" dirty="0"/>
              <a:t>spices</a:t>
            </a:r>
            <a:r>
              <a:rPr lang="en-US" dirty="0"/>
              <a:t>.</a:t>
            </a:r>
          </a:p>
          <a:p>
            <a:r>
              <a:rPr lang="en-US" dirty="0"/>
              <a:t>5. Amazon’s Transformation of the Retail Industry - Amazon revolutionized the traditional retail industry by creating a </a:t>
            </a:r>
            <a:r>
              <a:rPr lang="en-US" b="1" dirty="0"/>
              <a:t>new organizational model</a:t>
            </a:r>
            <a:r>
              <a:rPr lang="en-US" dirty="0"/>
              <a:t> based on </a:t>
            </a:r>
            <a:r>
              <a:rPr lang="en-US" b="1" dirty="0"/>
              <a:t>e-commerce, logistics, and data-driven personalization</a:t>
            </a:r>
            <a:r>
              <a:rPr lang="en-US" dirty="0"/>
              <a:t>.</a:t>
            </a:r>
          </a:p>
          <a:p>
            <a:endParaRPr lang="en-IN" dirty="0"/>
          </a:p>
        </p:txBody>
      </p:sp>
      <p:sp>
        <p:nvSpPr>
          <p:cNvPr id="4" name="Footer Placeholder 3">
            <a:extLst>
              <a:ext uri="{FF2B5EF4-FFF2-40B4-BE49-F238E27FC236}">
                <a16:creationId xmlns:a16="http://schemas.microsoft.com/office/drawing/2014/main" id="{C2830660-A860-4BFA-9253-14626C2010DB}"/>
              </a:ext>
            </a:extLst>
          </p:cNvPr>
          <p:cNvSpPr>
            <a:spLocks noGrp="1"/>
          </p:cNvSpPr>
          <p:nvPr>
            <p:ph type="ftr" sz="quarter" idx="11"/>
          </p:nvPr>
        </p:nvSpPr>
        <p:spPr/>
        <p:txBody>
          <a:bodyPr/>
          <a:lstStyle/>
          <a:p>
            <a:r>
              <a:rPr lang="en-IN"/>
              <a:t>DR. BHUPINDER</a:t>
            </a:r>
          </a:p>
        </p:txBody>
      </p:sp>
      <p:sp>
        <p:nvSpPr>
          <p:cNvPr id="5" name="Slide Number Placeholder 4">
            <a:extLst>
              <a:ext uri="{FF2B5EF4-FFF2-40B4-BE49-F238E27FC236}">
                <a16:creationId xmlns:a16="http://schemas.microsoft.com/office/drawing/2014/main" id="{A740DD5A-309A-4B89-9E00-0FE3D681D1FC}"/>
              </a:ext>
            </a:extLst>
          </p:cNvPr>
          <p:cNvSpPr>
            <a:spLocks noGrp="1"/>
          </p:cNvSpPr>
          <p:nvPr>
            <p:ph type="sldNum" sz="quarter" idx="12"/>
          </p:nvPr>
        </p:nvSpPr>
        <p:spPr/>
        <p:txBody>
          <a:bodyPr/>
          <a:lstStyle/>
          <a:p>
            <a:fld id="{E6767674-A3CE-4E73-9166-D2C9FA9FD365}" type="slidenum">
              <a:rPr lang="en-IN" smtClean="0"/>
              <a:t>37</a:t>
            </a:fld>
            <a:endParaRPr lang="en-IN"/>
          </a:p>
        </p:txBody>
      </p:sp>
    </p:spTree>
    <p:extLst>
      <p:ext uri="{BB962C8B-B14F-4D97-AF65-F5344CB8AC3E}">
        <p14:creationId xmlns:p14="http://schemas.microsoft.com/office/powerpoint/2010/main" val="2534051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CF4809B-0B99-47C1-8FC3-963DB20810C3}"/>
              </a:ext>
            </a:extLst>
          </p:cNvPr>
          <p:cNvSpPr>
            <a:spLocks noGrp="1"/>
          </p:cNvSpPr>
          <p:nvPr>
            <p:ph type="ftr" sz="quarter" idx="11"/>
          </p:nvPr>
        </p:nvSpPr>
        <p:spPr/>
        <p:txBody>
          <a:bodyPr/>
          <a:lstStyle/>
          <a:p>
            <a:r>
              <a:rPr lang="en-IN"/>
              <a:t>DR. BHUPINDER</a:t>
            </a:r>
          </a:p>
        </p:txBody>
      </p:sp>
      <p:sp>
        <p:nvSpPr>
          <p:cNvPr id="3" name="Slide Number Placeholder 2">
            <a:extLst>
              <a:ext uri="{FF2B5EF4-FFF2-40B4-BE49-F238E27FC236}">
                <a16:creationId xmlns:a16="http://schemas.microsoft.com/office/drawing/2014/main" id="{52E8A303-9187-4B7F-B07F-F0D3F54EC4AF}"/>
              </a:ext>
            </a:extLst>
          </p:cNvPr>
          <p:cNvSpPr>
            <a:spLocks noGrp="1"/>
          </p:cNvSpPr>
          <p:nvPr>
            <p:ph type="sldNum" sz="quarter" idx="12"/>
          </p:nvPr>
        </p:nvSpPr>
        <p:spPr/>
        <p:txBody>
          <a:bodyPr/>
          <a:lstStyle/>
          <a:p>
            <a:fld id="{E6767674-A3CE-4E73-9166-D2C9FA9FD365}" type="slidenum">
              <a:rPr lang="en-IN" smtClean="0"/>
              <a:t>38</a:t>
            </a:fld>
            <a:endParaRPr lang="en-IN"/>
          </a:p>
        </p:txBody>
      </p:sp>
      <p:pic>
        <p:nvPicPr>
          <p:cNvPr id="5" name="Picture 4">
            <a:extLst>
              <a:ext uri="{FF2B5EF4-FFF2-40B4-BE49-F238E27FC236}">
                <a16:creationId xmlns:a16="http://schemas.microsoft.com/office/drawing/2014/main" id="{EF9AEBE2-46D0-4C20-B77D-4DDD9E0FF5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0443" y="1552313"/>
            <a:ext cx="6011114" cy="3753374"/>
          </a:xfrm>
          <a:prstGeom prst="rect">
            <a:avLst/>
          </a:prstGeom>
        </p:spPr>
      </p:pic>
    </p:spTree>
    <p:extLst>
      <p:ext uri="{BB962C8B-B14F-4D97-AF65-F5344CB8AC3E}">
        <p14:creationId xmlns:p14="http://schemas.microsoft.com/office/powerpoint/2010/main" val="3934405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26D6F-20A6-4FA7-ACD4-FD84A73987C4}"/>
              </a:ext>
            </a:extLst>
          </p:cNvPr>
          <p:cNvSpPr>
            <a:spLocks noGrp="1"/>
          </p:cNvSpPr>
          <p:nvPr>
            <p:ph type="title"/>
          </p:nvPr>
        </p:nvSpPr>
        <p:spPr>
          <a:xfrm>
            <a:off x="1235964" y="2324369"/>
            <a:ext cx="9720072" cy="1499616"/>
          </a:xfrm>
        </p:spPr>
        <p:txBody>
          <a:bodyPr/>
          <a:lstStyle/>
          <a:p>
            <a:pPr algn="ctr"/>
            <a:r>
              <a:rPr lang="en-US" dirty="0"/>
              <a:t>END OF UNIT 1</a:t>
            </a:r>
            <a:endParaRPr lang="en-IN" dirty="0"/>
          </a:p>
        </p:txBody>
      </p:sp>
      <p:sp>
        <p:nvSpPr>
          <p:cNvPr id="3" name="Footer Placeholder 2">
            <a:extLst>
              <a:ext uri="{FF2B5EF4-FFF2-40B4-BE49-F238E27FC236}">
                <a16:creationId xmlns:a16="http://schemas.microsoft.com/office/drawing/2014/main" id="{0C059334-D3C0-451B-ABB8-F2F1653782F9}"/>
              </a:ext>
            </a:extLst>
          </p:cNvPr>
          <p:cNvSpPr>
            <a:spLocks noGrp="1"/>
          </p:cNvSpPr>
          <p:nvPr>
            <p:ph type="ftr" sz="quarter" idx="11"/>
          </p:nvPr>
        </p:nvSpPr>
        <p:spPr/>
        <p:txBody>
          <a:bodyPr/>
          <a:lstStyle/>
          <a:p>
            <a:r>
              <a:rPr lang="en-IN"/>
              <a:t>DR. BHUPINDER</a:t>
            </a:r>
          </a:p>
        </p:txBody>
      </p:sp>
      <p:sp>
        <p:nvSpPr>
          <p:cNvPr id="4" name="Slide Number Placeholder 3">
            <a:extLst>
              <a:ext uri="{FF2B5EF4-FFF2-40B4-BE49-F238E27FC236}">
                <a16:creationId xmlns:a16="http://schemas.microsoft.com/office/drawing/2014/main" id="{C1F6A9A2-8E0D-480F-9B72-BF2E11C419EF}"/>
              </a:ext>
            </a:extLst>
          </p:cNvPr>
          <p:cNvSpPr>
            <a:spLocks noGrp="1"/>
          </p:cNvSpPr>
          <p:nvPr>
            <p:ph type="sldNum" sz="quarter" idx="12"/>
          </p:nvPr>
        </p:nvSpPr>
        <p:spPr/>
        <p:txBody>
          <a:bodyPr/>
          <a:lstStyle/>
          <a:p>
            <a:fld id="{E6767674-A3CE-4E73-9166-D2C9FA9FD365}" type="slidenum">
              <a:rPr lang="en-IN" smtClean="0"/>
              <a:t>39</a:t>
            </a:fld>
            <a:endParaRPr lang="en-IN"/>
          </a:p>
        </p:txBody>
      </p:sp>
    </p:spTree>
    <p:extLst>
      <p:ext uri="{BB962C8B-B14F-4D97-AF65-F5344CB8AC3E}">
        <p14:creationId xmlns:p14="http://schemas.microsoft.com/office/powerpoint/2010/main" val="2587477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10" descr="Young Entrepreneurs of India">
            <a:extLst>
              <a:ext uri="{FF2B5EF4-FFF2-40B4-BE49-F238E27FC236}">
                <a16:creationId xmlns:a16="http://schemas.microsoft.com/office/drawing/2014/main" id="{02C78B94-F9D6-4B8B-AF4B-04CE4F7C8BA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98B6E606-DEE3-4779-8A85-EA1DA5EA8F06}"/>
              </a:ext>
            </a:extLst>
          </p:cNvPr>
          <p:cNvPicPr>
            <a:picLocks noChangeAspect="1"/>
          </p:cNvPicPr>
          <p:nvPr/>
        </p:nvPicPr>
        <p:blipFill>
          <a:blip r:embed="rId2"/>
          <a:stretch>
            <a:fillRect/>
          </a:stretch>
        </p:blipFill>
        <p:spPr>
          <a:xfrm>
            <a:off x="1630081" y="777688"/>
            <a:ext cx="8908677" cy="5345206"/>
          </a:xfrm>
          <a:prstGeom prst="rect">
            <a:avLst/>
          </a:prstGeom>
        </p:spPr>
      </p:pic>
      <p:sp>
        <p:nvSpPr>
          <p:cNvPr id="2" name="Footer Placeholder 1">
            <a:extLst>
              <a:ext uri="{FF2B5EF4-FFF2-40B4-BE49-F238E27FC236}">
                <a16:creationId xmlns:a16="http://schemas.microsoft.com/office/drawing/2014/main" id="{FA2E7808-1F8F-4BD2-A24F-E6BDF8E6BEC1}"/>
              </a:ext>
            </a:extLst>
          </p:cNvPr>
          <p:cNvSpPr>
            <a:spLocks noGrp="1"/>
          </p:cNvSpPr>
          <p:nvPr>
            <p:ph type="ftr" sz="quarter" idx="11"/>
          </p:nvPr>
        </p:nvSpPr>
        <p:spPr/>
        <p:txBody>
          <a:bodyPr/>
          <a:lstStyle/>
          <a:p>
            <a:r>
              <a:rPr lang="en-IN"/>
              <a:t>DR. BHUPINDER</a:t>
            </a:r>
          </a:p>
        </p:txBody>
      </p:sp>
      <p:sp>
        <p:nvSpPr>
          <p:cNvPr id="3" name="Slide Number Placeholder 2">
            <a:extLst>
              <a:ext uri="{FF2B5EF4-FFF2-40B4-BE49-F238E27FC236}">
                <a16:creationId xmlns:a16="http://schemas.microsoft.com/office/drawing/2014/main" id="{DFD347A7-8B73-4B46-869F-590484CE5759}"/>
              </a:ext>
            </a:extLst>
          </p:cNvPr>
          <p:cNvSpPr>
            <a:spLocks noGrp="1"/>
          </p:cNvSpPr>
          <p:nvPr>
            <p:ph type="sldNum" sz="quarter" idx="12"/>
          </p:nvPr>
        </p:nvSpPr>
        <p:spPr/>
        <p:txBody>
          <a:bodyPr/>
          <a:lstStyle/>
          <a:p>
            <a:fld id="{E6767674-A3CE-4E73-9166-D2C9FA9FD365}" type="slidenum">
              <a:rPr lang="en-IN" smtClean="0"/>
              <a:t>4</a:t>
            </a:fld>
            <a:endParaRPr lang="en-IN"/>
          </a:p>
        </p:txBody>
      </p:sp>
    </p:spTree>
    <p:extLst>
      <p:ext uri="{BB962C8B-B14F-4D97-AF65-F5344CB8AC3E}">
        <p14:creationId xmlns:p14="http://schemas.microsoft.com/office/powerpoint/2010/main" val="44095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82B40-9D8D-4CE6-B88A-6EEF5E123468}"/>
              </a:ext>
            </a:extLst>
          </p:cNvPr>
          <p:cNvSpPr>
            <a:spLocks noGrp="1"/>
          </p:cNvSpPr>
          <p:nvPr>
            <p:ph type="title"/>
          </p:nvPr>
        </p:nvSpPr>
        <p:spPr/>
        <p:txBody>
          <a:bodyPr/>
          <a:lstStyle/>
          <a:p>
            <a:r>
              <a:rPr lang="en-US" dirty="0"/>
              <a:t>EVOLUTION OF THE WORD “ENTREPRENEUR”</a:t>
            </a:r>
            <a:endParaRPr lang="en-IN" dirty="0"/>
          </a:p>
        </p:txBody>
      </p:sp>
      <p:sp>
        <p:nvSpPr>
          <p:cNvPr id="3" name="Content Placeholder 2">
            <a:extLst>
              <a:ext uri="{FF2B5EF4-FFF2-40B4-BE49-F238E27FC236}">
                <a16:creationId xmlns:a16="http://schemas.microsoft.com/office/drawing/2014/main" id="{3BE540F0-73DA-4335-9DD3-DA0E73D44E3F}"/>
              </a:ext>
            </a:extLst>
          </p:cNvPr>
          <p:cNvSpPr>
            <a:spLocks noGrp="1"/>
          </p:cNvSpPr>
          <p:nvPr>
            <p:ph idx="1"/>
          </p:nvPr>
        </p:nvSpPr>
        <p:spPr>
          <a:xfrm>
            <a:off x="1024128" y="2286000"/>
            <a:ext cx="10558272" cy="4023360"/>
          </a:xfrm>
        </p:spPr>
        <p:txBody>
          <a:bodyPr>
            <a:normAutofit/>
          </a:bodyPr>
          <a:lstStyle/>
          <a:p>
            <a:pPr algn="just">
              <a:buFont typeface="Wingdings" panose="05000000000000000000" pitchFamily="2" charset="2"/>
              <a:buChar char="q"/>
            </a:pPr>
            <a:r>
              <a:rPr lang="en-US" sz="2800" dirty="0"/>
              <a:t>The word ‘entrepreneur’ is derived from French word ‘</a:t>
            </a:r>
            <a:r>
              <a:rPr lang="en-US" sz="3000" b="1" dirty="0" err="1">
                <a:solidFill>
                  <a:schemeClr val="accent1">
                    <a:lumMod val="60000"/>
                    <a:lumOff val="40000"/>
                  </a:schemeClr>
                </a:solidFill>
              </a:rPr>
              <a:t>Entrependre</a:t>
            </a:r>
            <a:r>
              <a:rPr lang="en-US" sz="2800" dirty="0"/>
              <a:t>’ which means undertaking the risk of enterprise and further it was used to designate an organizer of musical or other entertainments. </a:t>
            </a:r>
          </a:p>
          <a:p>
            <a:pPr algn="just">
              <a:buFont typeface="Wingdings" panose="05000000000000000000" pitchFamily="2" charset="2"/>
              <a:buChar char="q"/>
            </a:pPr>
            <a:r>
              <a:rPr lang="en-US" sz="2800" dirty="0"/>
              <a:t>Later in 16th century it was used for </a:t>
            </a:r>
            <a:r>
              <a:rPr lang="en-US" sz="3000" b="1" dirty="0">
                <a:solidFill>
                  <a:schemeClr val="accent1">
                    <a:lumMod val="60000"/>
                    <a:lumOff val="40000"/>
                  </a:schemeClr>
                </a:solidFill>
              </a:rPr>
              <a:t>army leaders</a:t>
            </a:r>
            <a:r>
              <a:rPr lang="en-US" sz="2800" dirty="0"/>
              <a:t>. It was extended to cover civil engineering activities such as construction in 17th century. </a:t>
            </a:r>
          </a:p>
          <a:p>
            <a:pPr algn="just">
              <a:buFont typeface="Wingdings" panose="05000000000000000000" pitchFamily="2" charset="2"/>
              <a:buChar char="q"/>
            </a:pPr>
            <a:r>
              <a:rPr lang="en-US" sz="2800" dirty="0"/>
              <a:t>But it was Richard Cantillon, an Irishman living in France who first used the term entrepreneur to refer to </a:t>
            </a:r>
            <a:r>
              <a:rPr lang="en-US" sz="2800" b="1" dirty="0">
                <a:solidFill>
                  <a:schemeClr val="accent1">
                    <a:lumMod val="60000"/>
                    <a:lumOff val="40000"/>
                  </a:schemeClr>
                </a:solidFill>
              </a:rPr>
              <a:t>economic activities</a:t>
            </a:r>
            <a:r>
              <a:rPr lang="en-US" sz="2800" dirty="0"/>
              <a:t>. According to Cantillon “An entrepreneur is a person who buys factor services at certain prices with a view to selling its product at uncertain prices”. </a:t>
            </a:r>
            <a:endParaRPr lang="en-IN" sz="2800" dirty="0"/>
          </a:p>
        </p:txBody>
      </p:sp>
      <p:sp>
        <p:nvSpPr>
          <p:cNvPr id="4" name="Footer Placeholder 3">
            <a:extLst>
              <a:ext uri="{FF2B5EF4-FFF2-40B4-BE49-F238E27FC236}">
                <a16:creationId xmlns:a16="http://schemas.microsoft.com/office/drawing/2014/main" id="{793DE831-83D4-46F3-8B27-521927F46878}"/>
              </a:ext>
            </a:extLst>
          </p:cNvPr>
          <p:cNvSpPr>
            <a:spLocks noGrp="1"/>
          </p:cNvSpPr>
          <p:nvPr>
            <p:ph type="ftr" sz="quarter" idx="11"/>
          </p:nvPr>
        </p:nvSpPr>
        <p:spPr/>
        <p:txBody>
          <a:bodyPr/>
          <a:lstStyle/>
          <a:p>
            <a:r>
              <a:rPr lang="en-IN"/>
              <a:t>DR. BHUPINDER</a:t>
            </a:r>
          </a:p>
        </p:txBody>
      </p:sp>
      <p:sp>
        <p:nvSpPr>
          <p:cNvPr id="5" name="Slide Number Placeholder 4">
            <a:extLst>
              <a:ext uri="{FF2B5EF4-FFF2-40B4-BE49-F238E27FC236}">
                <a16:creationId xmlns:a16="http://schemas.microsoft.com/office/drawing/2014/main" id="{9490402B-F4C2-4586-814A-10B8496618E6}"/>
              </a:ext>
            </a:extLst>
          </p:cNvPr>
          <p:cNvSpPr>
            <a:spLocks noGrp="1"/>
          </p:cNvSpPr>
          <p:nvPr>
            <p:ph type="sldNum" sz="quarter" idx="12"/>
          </p:nvPr>
        </p:nvSpPr>
        <p:spPr/>
        <p:txBody>
          <a:bodyPr/>
          <a:lstStyle/>
          <a:p>
            <a:fld id="{E6767674-A3CE-4E73-9166-D2C9FA9FD365}" type="slidenum">
              <a:rPr lang="en-IN" smtClean="0"/>
              <a:t>5</a:t>
            </a:fld>
            <a:endParaRPr lang="en-IN"/>
          </a:p>
        </p:txBody>
      </p:sp>
    </p:spTree>
    <p:extLst>
      <p:ext uri="{BB962C8B-B14F-4D97-AF65-F5344CB8AC3E}">
        <p14:creationId xmlns:p14="http://schemas.microsoft.com/office/powerpoint/2010/main" val="4284174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8C118-38EE-4E88-BE2C-A312653CC1A0}"/>
              </a:ext>
            </a:extLst>
          </p:cNvPr>
          <p:cNvSpPr>
            <a:spLocks noGrp="1"/>
          </p:cNvSpPr>
          <p:nvPr>
            <p:ph type="title"/>
          </p:nvPr>
        </p:nvSpPr>
        <p:spPr/>
        <p:txBody>
          <a:bodyPr/>
          <a:lstStyle/>
          <a:p>
            <a:r>
              <a:rPr lang="en-US" dirty="0"/>
              <a:t>WHO IS AN ENTREPRENEUR</a:t>
            </a:r>
            <a:endParaRPr lang="en-IN" dirty="0"/>
          </a:p>
        </p:txBody>
      </p:sp>
      <p:graphicFrame>
        <p:nvGraphicFramePr>
          <p:cNvPr id="4" name="Content Placeholder 3">
            <a:extLst>
              <a:ext uri="{FF2B5EF4-FFF2-40B4-BE49-F238E27FC236}">
                <a16:creationId xmlns:a16="http://schemas.microsoft.com/office/drawing/2014/main" id="{C1D91557-4CFB-40D3-A25B-2032492D7C27}"/>
              </a:ext>
            </a:extLst>
          </p:cNvPr>
          <p:cNvGraphicFramePr>
            <a:graphicFrameLocks noGrp="1"/>
          </p:cNvGraphicFramePr>
          <p:nvPr>
            <p:ph idx="1"/>
            <p:extLst>
              <p:ext uri="{D42A27DB-BD31-4B8C-83A1-F6EECF244321}">
                <p14:modId xmlns:p14="http://schemas.microsoft.com/office/powerpoint/2010/main" val="2948887728"/>
              </p:ext>
            </p:extLst>
          </p:nvPr>
        </p:nvGraphicFramePr>
        <p:xfrm>
          <a:off x="1023939" y="2286000"/>
          <a:ext cx="69008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Equals 4">
            <a:extLst>
              <a:ext uri="{FF2B5EF4-FFF2-40B4-BE49-F238E27FC236}">
                <a16:creationId xmlns:a16="http://schemas.microsoft.com/office/drawing/2014/main" id="{7406CD82-388D-49D4-B2FE-398DE3C15148}"/>
              </a:ext>
            </a:extLst>
          </p:cNvPr>
          <p:cNvSpPr/>
          <p:nvPr/>
        </p:nvSpPr>
        <p:spPr>
          <a:xfrm>
            <a:off x="8220635" y="3872753"/>
            <a:ext cx="833718" cy="510988"/>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TextBox 5">
            <a:extLst>
              <a:ext uri="{FF2B5EF4-FFF2-40B4-BE49-F238E27FC236}">
                <a16:creationId xmlns:a16="http://schemas.microsoft.com/office/drawing/2014/main" id="{ABFC60F3-EC29-4EFD-9EA8-7F33CE28606B}"/>
              </a:ext>
            </a:extLst>
          </p:cNvPr>
          <p:cNvSpPr txBox="1"/>
          <p:nvPr/>
        </p:nvSpPr>
        <p:spPr>
          <a:xfrm>
            <a:off x="9152964" y="3798966"/>
            <a:ext cx="2662518" cy="584775"/>
          </a:xfrm>
          <a:prstGeom prst="rect">
            <a:avLst/>
          </a:prstGeom>
          <a:solidFill>
            <a:schemeClr val="accent2">
              <a:lumMod val="60000"/>
              <a:lumOff val="40000"/>
            </a:schemeClr>
          </a:solidFill>
          <a:ln>
            <a:solidFill>
              <a:schemeClr val="accent1">
                <a:lumMod val="60000"/>
                <a:lumOff val="40000"/>
              </a:schemeClr>
            </a:solidFill>
          </a:ln>
        </p:spPr>
        <p:txBody>
          <a:bodyPr wrap="square" rtlCol="0">
            <a:spAutoFit/>
          </a:bodyPr>
          <a:lstStyle/>
          <a:p>
            <a:r>
              <a:rPr lang="en-US" sz="3200" dirty="0"/>
              <a:t>EARNS PROFIT</a:t>
            </a:r>
            <a:endParaRPr lang="en-IN" sz="3200" dirty="0"/>
          </a:p>
        </p:txBody>
      </p:sp>
      <p:sp>
        <p:nvSpPr>
          <p:cNvPr id="3" name="Footer Placeholder 2">
            <a:extLst>
              <a:ext uri="{FF2B5EF4-FFF2-40B4-BE49-F238E27FC236}">
                <a16:creationId xmlns:a16="http://schemas.microsoft.com/office/drawing/2014/main" id="{DBAF8C17-BBCC-490F-9643-C3819D00EE85}"/>
              </a:ext>
            </a:extLst>
          </p:cNvPr>
          <p:cNvSpPr>
            <a:spLocks noGrp="1"/>
          </p:cNvSpPr>
          <p:nvPr>
            <p:ph type="ftr" sz="quarter" idx="11"/>
          </p:nvPr>
        </p:nvSpPr>
        <p:spPr/>
        <p:txBody>
          <a:bodyPr/>
          <a:lstStyle/>
          <a:p>
            <a:r>
              <a:rPr lang="en-IN"/>
              <a:t>DR. BHUPINDER</a:t>
            </a:r>
          </a:p>
        </p:txBody>
      </p:sp>
      <p:sp>
        <p:nvSpPr>
          <p:cNvPr id="7" name="Slide Number Placeholder 6">
            <a:extLst>
              <a:ext uri="{FF2B5EF4-FFF2-40B4-BE49-F238E27FC236}">
                <a16:creationId xmlns:a16="http://schemas.microsoft.com/office/drawing/2014/main" id="{03920C9F-2DA4-41BF-B652-FBAE47535506}"/>
              </a:ext>
            </a:extLst>
          </p:cNvPr>
          <p:cNvSpPr>
            <a:spLocks noGrp="1"/>
          </p:cNvSpPr>
          <p:nvPr>
            <p:ph type="sldNum" sz="quarter" idx="12"/>
          </p:nvPr>
        </p:nvSpPr>
        <p:spPr/>
        <p:txBody>
          <a:bodyPr/>
          <a:lstStyle/>
          <a:p>
            <a:fld id="{E6767674-A3CE-4E73-9166-D2C9FA9FD365}" type="slidenum">
              <a:rPr lang="en-IN" smtClean="0"/>
              <a:t>6</a:t>
            </a:fld>
            <a:endParaRPr lang="en-IN"/>
          </a:p>
        </p:txBody>
      </p:sp>
    </p:spTree>
    <p:extLst>
      <p:ext uri="{BB962C8B-B14F-4D97-AF65-F5344CB8AC3E}">
        <p14:creationId xmlns:p14="http://schemas.microsoft.com/office/powerpoint/2010/main" val="2377011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35674-5BF2-442C-AED1-A93FF217CD69}"/>
              </a:ext>
            </a:extLst>
          </p:cNvPr>
          <p:cNvSpPr>
            <a:spLocks noGrp="1"/>
          </p:cNvSpPr>
          <p:nvPr>
            <p:ph type="title"/>
          </p:nvPr>
        </p:nvSpPr>
        <p:spPr/>
        <p:txBody>
          <a:bodyPr/>
          <a:lstStyle/>
          <a:p>
            <a:r>
              <a:rPr lang="en-US" dirty="0"/>
              <a:t>DEFINITION OF ENTREPRENEUR</a:t>
            </a:r>
            <a:endParaRPr lang="en-IN" dirty="0"/>
          </a:p>
        </p:txBody>
      </p:sp>
      <p:sp>
        <p:nvSpPr>
          <p:cNvPr id="6" name="Content Placeholder 5">
            <a:extLst>
              <a:ext uri="{FF2B5EF4-FFF2-40B4-BE49-F238E27FC236}">
                <a16:creationId xmlns:a16="http://schemas.microsoft.com/office/drawing/2014/main" id="{D0FD3163-67CD-484C-BCE8-B521ED22C14F}"/>
              </a:ext>
            </a:extLst>
          </p:cNvPr>
          <p:cNvSpPr>
            <a:spLocks noGrp="1"/>
          </p:cNvSpPr>
          <p:nvPr>
            <p:ph idx="1"/>
          </p:nvPr>
        </p:nvSpPr>
        <p:spPr>
          <a:xfrm>
            <a:off x="1024128" y="1900518"/>
            <a:ext cx="9720073" cy="4408842"/>
          </a:xfrm>
        </p:spPr>
        <p:txBody>
          <a:bodyPr>
            <a:normAutofit/>
          </a:bodyPr>
          <a:lstStyle/>
          <a:p>
            <a:pPr marL="457200" indent="-457200" algn="just">
              <a:buFont typeface="+mj-lt"/>
              <a:buAutoNum type="arabicPeriod"/>
            </a:pPr>
            <a:r>
              <a:rPr lang="en-US" sz="2400" dirty="0"/>
              <a:t>According to F.A. Walker : “Entrepreneur is one who is endowed with more than </a:t>
            </a:r>
            <a:r>
              <a:rPr lang="en-US" sz="2400" b="1" i="1" dirty="0"/>
              <a:t>average capacities in the task of organizing and coordinating the factors of production</a:t>
            </a:r>
            <a:r>
              <a:rPr lang="en-US" sz="2400" dirty="0"/>
              <a:t>, i.e. land, </a:t>
            </a:r>
            <a:r>
              <a:rPr lang="en-US" sz="2400" dirty="0" err="1"/>
              <a:t>labour</a:t>
            </a:r>
            <a:r>
              <a:rPr lang="en-US" sz="2400" dirty="0"/>
              <a:t> capital and enterprises”.</a:t>
            </a:r>
          </a:p>
          <a:p>
            <a:pPr marL="457200" indent="-457200" algn="just">
              <a:buFont typeface="+mj-lt"/>
              <a:buAutoNum type="arabicPeriod"/>
            </a:pPr>
            <a:r>
              <a:rPr lang="en-US" sz="2400" dirty="0"/>
              <a:t>According to E.E. Hagen : “</a:t>
            </a:r>
            <a:r>
              <a:rPr lang="en-US" sz="2400" b="1" i="1" dirty="0"/>
              <a:t>An entrepreneur is an economic man who tries to maximize his profits by innovation, involve problem solving and gets satisfaction from using his capabilities on attacking problems</a:t>
            </a:r>
            <a:r>
              <a:rPr lang="en-US" sz="2400" dirty="0"/>
              <a:t>”. </a:t>
            </a:r>
          </a:p>
          <a:p>
            <a:pPr marL="457200" indent="-457200" algn="just">
              <a:buFont typeface="+mj-lt"/>
              <a:buAutoNum type="arabicPeriod"/>
            </a:pPr>
            <a:r>
              <a:rPr lang="en-US" sz="2400" dirty="0"/>
              <a:t>International </a:t>
            </a:r>
            <a:r>
              <a:rPr lang="en-US" sz="2400" dirty="0" err="1"/>
              <a:t>Labour</a:t>
            </a:r>
            <a:r>
              <a:rPr lang="en-US" sz="2400" dirty="0"/>
              <a:t> Organization (ILO) defines “</a:t>
            </a:r>
            <a:r>
              <a:rPr lang="en-US" sz="2400" b="1" i="1" dirty="0"/>
              <a:t>entrepreneurs as those people who have the ability to see and evaluate business opportunities, together with the necessary resources to take advantage of them and to initiate appropriate action to ensure success</a:t>
            </a:r>
            <a:r>
              <a:rPr lang="en-US" sz="2400" dirty="0"/>
              <a:t>”</a:t>
            </a:r>
            <a:endParaRPr lang="en-IN" sz="2400" dirty="0"/>
          </a:p>
        </p:txBody>
      </p:sp>
      <p:sp>
        <p:nvSpPr>
          <p:cNvPr id="3" name="Footer Placeholder 2">
            <a:extLst>
              <a:ext uri="{FF2B5EF4-FFF2-40B4-BE49-F238E27FC236}">
                <a16:creationId xmlns:a16="http://schemas.microsoft.com/office/drawing/2014/main" id="{B7FE1F19-0D1F-41A4-99AF-391AE5FE41D8}"/>
              </a:ext>
            </a:extLst>
          </p:cNvPr>
          <p:cNvSpPr>
            <a:spLocks noGrp="1"/>
          </p:cNvSpPr>
          <p:nvPr>
            <p:ph type="ftr" sz="quarter" idx="11"/>
          </p:nvPr>
        </p:nvSpPr>
        <p:spPr/>
        <p:txBody>
          <a:bodyPr/>
          <a:lstStyle/>
          <a:p>
            <a:r>
              <a:rPr lang="en-IN"/>
              <a:t>DR. BHUPINDER</a:t>
            </a:r>
          </a:p>
        </p:txBody>
      </p:sp>
      <p:sp>
        <p:nvSpPr>
          <p:cNvPr id="4" name="Slide Number Placeholder 3">
            <a:extLst>
              <a:ext uri="{FF2B5EF4-FFF2-40B4-BE49-F238E27FC236}">
                <a16:creationId xmlns:a16="http://schemas.microsoft.com/office/drawing/2014/main" id="{795E82FB-E374-473F-BE00-14F961564ECD}"/>
              </a:ext>
            </a:extLst>
          </p:cNvPr>
          <p:cNvSpPr>
            <a:spLocks noGrp="1"/>
          </p:cNvSpPr>
          <p:nvPr>
            <p:ph type="sldNum" sz="quarter" idx="12"/>
          </p:nvPr>
        </p:nvSpPr>
        <p:spPr/>
        <p:txBody>
          <a:bodyPr/>
          <a:lstStyle/>
          <a:p>
            <a:fld id="{E6767674-A3CE-4E73-9166-D2C9FA9FD365}" type="slidenum">
              <a:rPr lang="en-IN" smtClean="0"/>
              <a:t>7</a:t>
            </a:fld>
            <a:endParaRPr lang="en-IN"/>
          </a:p>
        </p:txBody>
      </p:sp>
    </p:spTree>
    <p:extLst>
      <p:ext uri="{BB962C8B-B14F-4D97-AF65-F5344CB8AC3E}">
        <p14:creationId xmlns:p14="http://schemas.microsoft.com/office/powerpoint/2010/main" val="3884475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07620-9B10-4050-997C-4A4D4F75206C}"/>
              </a:ext>
            </a:extLst>
          </p:cNvPr>
          <p:cNvSpPr>
            <a:spLocks noGrp="1"/>
          </p:cNvSpPr>
          <p:nvPr>
            <p:ph type="title"/>
          </p:nvPr>
        </p:nvSpPr>
        <p:spPr/>
        <p:txBody>
          <a:bodyPr>
            <a:normAutofit/>
          </a:bodyPr>
          <a:lstStyle/>
          <a:p>
            <a:r>
              <a:rPr lang="en-US" cap="none" dirty="0"/>
              <a:t>There are various views about entrepreneur which are broadly classified into three groups:-</a:t>
            </a:r>
            <a:endParaRPr lang="en-IN" cap="none" dirty="0"/>
          </a:p>
        </p:txBody>
      </p:sp>
      <p:graphicFrame>
        <p:nvGraphicFramePr>
          <p:cNvPr id="4" name="Content Placeholder 3">
            <a:extLst>
              <a:ext uri="{FF2B5EF4-FFF2-40B4-BE49-F238E27FC236}">
                <a16:creationId xmlns:a16="http://schemas.microsoft.com/office/drawing/2014/main" id="{753D876A-0C07-4A50-9B17-F8964D18B150}"/>
              </a:ext>
            </a:extLst>
          </p:cNvPr>
          <p:cNvGraphicFramePr>
            <a:graphicFrameLocks noGrp="1"/>
          </p:cNvGraphicFramePr>
          <p:nvPr>
            <p:ph idx="1"/>
            <p:extLst>
              <p:ext uri="{D42A27DB-BD31-4B8C-83A1-F6EECF244321}">
                <p14:modId xmlns:p14="http://schemas.microsoft.com/office/powerpoint/2010/main" val="2014703449"/>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92C79674-9505-4AEB-8803-D5DCBBC6C586}"/>
              </a:ext>
            </a:extLst>
          </p:cNvPr>
          <p:cNvSpPr>
            <a:spLocks noGrp="1"/>
          </p:cNvSpPr>
          <p:nvPr>
            <p:ph type="ftr" sz="quarter" idx="11"/>
          </p:nvPr>
        </p:nvSpPr>
        <p:spPr/>
        <p:txBody>
          <a:bodyPr/>
          <a:lstStyle/>
          <a:p>
            <a:r>
              <a:rPr lang="en-IN"/>
              <a:t>DR. BHUPINDER</a:t>
            </a:r>
          </a:p>
        </p:txBody>
      </p:sp>
      <p:sp>
        <p:nvSpPr>
          <p:cNvPr id="5" name="Slide Number Placeholder 4">
            <a:extLst>
              <a:ext uri="{FF2B5EF4-FFF2-40B4-BE49-F238E27FC236}">
                <a16:creationId xmlns:a16="http://schemas.microsoft.com/office/drawing/2014/main" id="{701E7EFB-3A42-4B1B-A3A5-B468D57A85D5}"/>
              </a:ext>
            </a:extLst>
          </p:cNvPr>
          <p:cNvSpPr>
            <a:spLocks noGrp="1"/>
          </p:cNvSpPr>
          <p:nvPr>
            <p:ph type="sldNum" sz="quarter" idx="12"/>
          </p:nvPr>
        </p:nvSpPr>
        <p:spPr/>
        <p:txBody>
          <a:bodyPr/>
          <a:lstStyle/>
          <a:p>
            <a:fld id="{E6767674-A3CE-4E73-9166-D2C9FA9FD365}" type="slidenum">
              <a:rPr lang="en-IN" smtClean="0"/>
              <a:t>8</a:t>
            </a:fld>
            <a:endParaRPr lang="en-IN"/>
          </a:p>
        </p:txBody>
      </p:sp>
    </p:spTree>
    <p:extLst>
      <p:ext uri="{BB962C8B-B14F-4D97-AF65-F5344CB8AC3E}">
        <p14:creationId xmlns:p14="http://schemas.microsoft.com/office/powerpoint/2010/main" val="1082222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DE804-F782-419D-BF53-F603A30615A9}"/>
              </a:ext>
            </a:extLst>
          </p:cNvPr>
          <p:cNvSpPr>
            <a:spLocks noGrp="1"/>
          </p:cNvSpPr>
          <p:nvPr>
            <p:ph type="title"/>
          </p:nvPr>
        </p:nvSpPr>
        <p:spPr/>
        <p:txBody>
          <a:bodyPr/>
          <a:lstStyle/>
          <a:p>
            <a:r>
              <a:rPr lang="en-US" dirty="0"/>
              <a:t>Functions of entrepreneur</a:t>
            </a:r>
            <a:endParaRPr lang="en-IN" dirty="0"/>
          </a:p>
        </p:txBody>
      </p:sp>
      <p:sp>
        <p:nvSpPr>
          <p:cNvPr id="3" name="Content Placeholder 2">
            <a:extLst>
              <a:ext uri="{FF2B5EF4-FFF2-40B4-BE49-F238E27FC236}">
                <a16:creationId xmlns:a16="http://schemas.microsoft.com/office/drawing/2014/main" id="{28DF1B28-5262-4D53-9BA6-6C0277C74504}"/>
              </a:ext>
            </a:extLst>
          </p:cNvPr>
          <p:cNvSpPr>
            <a:spLocks noGrp="1"/>
          </p:cNvSpPr>
          <p:nvPr>
            <p:ph idx="1"/>
          </p:nvPr>
        </p:nvSpPr>
        <p:spPr>
          <a:xfrm>
            <a:off x="1024128" y="2286000"/>
            <a:ext cx="10396907" cy="3986784"/>
          </a:xfrm>
        </p:spPr>
        <p:txBody>
          <a:bodyPr>
            <a:normAutofit fontScale="92500" lnSpcReduction="10000"/>
          </a:bodyPr>
          <a:lstStyle/>
          <a:p>
            <a:pPr algn="just">
              <a:buFont typeface="Wingdings" panose="05000000000000000000" pitchFamily="2" charset="2"/>
              <a:buChar char="ü"/>
            </a:pPr>
            <a:r>
              <a:rPr lang="en-US" b="1" dirty="0"/>
              <a:t>Idea Generation </a:t>
            </a:r>
            <a:r>
              <a:rPr lang="en-US" dirty="0"/>
              <a:t>: The first and the most important function of an Entrepreneur is idea generation. Idea generation implies product selection and project identification. Idea generation is possible through vision, insight, keen observation, education, experience and exposure. This needs scanning of business environment and market survey. </a:t>
            </a:r>
          </a:p>
          <a:p>
            <a:pPr algn="just">
              <a:buFont typeface="Wingdings" panose="05000000000000000000" pitchFamily="2" charset="2"/>
              <a:buChar char="ü"/>
            </a:pPr>
            <a:r>
              <a:rPr lang="en-US" b="1" dirty="0"/>
              <a:t>Determination of Business Objectives </a:t>
            </a:r>
            <a:r>
              <a:rPr lang="en-US" dirty="0"/>
              <a:t>: Entrepreneur has to state and lay down the business objectives. Objectives should be spelt out in clear terms. The entrepreneur must be clear about the nature and type of business, i.e. whether manufacturing concern or service oriented unit or a trading business so that he can very well carry on the venture in accordance with the objectives determined by him. </a:t>
            </a:r>
          </a:p>
          <a:p>
            <a:pPr algn="just">
              <a:buFont typeface="Wingdings" panose="05000000000000000000" pitchFamily="2" charset="2"/>
              <a:buChar char="ü"/>
            </a:pPr>
            <a:r>
              <a:rPr lang="en-US" b="1" dirty="0"/>
              <a:t>Raising of Funds </a:t>
            </a:r>
            <a:r>
              <a:rPr lang="en-US" dirty="0"/>
              <a:t>: All the activities of the business depend upon the finance and hence fund raising is an important function of an entrepreneur. An entrepreneur can raise the fund from internal source as well as external source. He should be aware of different sources of funds. He should also have complete knowledge of government sponsored schemes in which he can get government assistance in the form of seed capital, fixed and working capital for his business. </a:t>
            </a:r>
            <a:endParaRPr lang="en-IN" dirty="0"/>
          </a:p>
        </p:txBody>
      </p:sp>
      <p:sp>
        <p:nvSpPr>
          <p:cNvPr id="4" name="Footer Placeholder 3">
            <a:extLst>
              <a:ext uri="{FF2B5EF4-FFF2-40B4-BE49-F238E27FC236}">
                <a16:creationId xmlns:a16="http://schemas.microsoft.com/office/drawing/2014/main" id="{DC584A80-3ABC-49AC-94AE-D14F66C1090B}"/>
              </a:ext>
            </a:extLst>
          </p:cNvPr>
          <p:cNvSpPr>
            <a:spLocks noGrp="1"/>
          </p:cNvSpPr>
          <p:nvPr>
            <p:ph type="ftr" sz="quarter" idx="11"/>
          </p:nvPr>
        </p:nvSpPr>
        <p:spPr/>
        <p:txBody>
          <a:bodyPr/>
          <a:lstStyle/>
          <a:p>
            <a:r>
              <a:rPr lang="en-IN"/>
              <a:t>DR. BHUPINDER</a:t>
            </a:r>
          </a:p>
        </p:txBody>
      </p:sp>
      <p:sp>
        <p:nvSpPr>
          <p:cNvPr id="5" name="Slide Number Placeholder 4">
            <a:extLst>
              <a:ext uri="{FF2B5EF4-FFF2-40B4-BE49-F238E27FC236}">
                <a16:creationId xmlns:a16="http://schemas.microsoft.com/office/drawing/2014/main" id="{B6FE1D23-D09C-4E54-9E5A-100835835884}"/>
              </a:ext>
            </a:extLst>
          </p:cNvPr>
          <p:cNvSpPr>
            <a:spLocks noGrp="1"/>
          </p:cNvSpPr>
          <p:nvPr>
            <p:ph type="sldNum" sz="quarter" idx="12"/>
          </p:nvPr>
        </p:nvSpPr>
        <p:spPr/>
        <p:txBody>
          <a:bodyPr/>
          <a:lstStyle/>
          <a:p>
            <a:fld id="{E6767674-A3CE-4E73-9166-D2C9FA9FD365}" type="slidenum">
              <a:rPr lang="en-IN" smtClean="0"/>
              <a:t>9</a:t>
            </a:fld>
            <a:endParaRPr lang="en-IN"/>
          </a:p>
        </p:txBody>
      </p:sp>
    </p:spTree>
    <p:extLst>
      <p:ext uri="{BB962C8B-B14F-4D97-AF65-F5344CB8AC3E}">
        <p14:creationId xmlns:p14="http://schemas.microsoft.com/office/powerpoint/2010/main" val="6505896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3364</TotalTime>
  <Words>4741</Words>
  <Application>Microsoft Office PowerPoint</Application>
  <PresentationFormat>Widescreen</PresentationFormat>
  <Paragraphs>282</Paragraphs>
  <Slides>39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Aharoni</vt:lpstr>
      <vt:lpstr>Arial</vt:lpstr>
      <vt:lpstr>Calibri</vt:lpstr>
      <vt:lpstr>Georgia</vt:lpstr>
      <vt:lpstr>Google Sans</vt:lpstr>
      <vt:lpstr>Inter</vt:lpstr>
      <vt:lpstr>Montserrat</vt:lpstr>
      <vt:lpstr>Tw Cen MT</vt:lpstr>
      <vt:lpstr>Tw Cen MT Condensed</vt:lpstr>
      <vt:lpstr>Wingdings</vt:lpstr>
      <vt:lpstr>Wingdings 3</vt:lpstr>
      <vt:lpstr>Integral</vt:lpstr>
      <vt:lpstr>ENTREPRENEURIAL SKILLS</vt:lpstr>
      <vt:lpstr>ABOUT THE COURSE:-</vt:lpstr>
      <vt:lpstr>WHAT DO YOU MEAN BY ENTREPRENEUR?</vt:lpstr>
      <vt:lpstr>PowerPoint Presentation</vt:lpstr>
      <vt:lpstr>EVOLUTION OF THE WORD “ENTREPRENEUR”</vt:lpstr>
      <vt:lpstr>WHO IS AN ENTREPRENEUR</vt:lpstr>
      <vt:lpstr>DEFINITION OF ENTREPRENEUR</vt:lpstr>
      <vt:lpstr>There are various views about entrepreneur which are broadly classified into three groups:-</vt:lpstr>
      <vt:lpstr>Functions of entrepreneur</vt:lpstr>
      <vt:lpstr>PowerPoint Presentation</vt:lpstr>
      <vt:lpstr>TYPES OF ENTREPRENEURS</vt:lpstr>
      <vt:lpstr>PowerPoint Presentation</vt:lpstr>
      <vt:lpstr>PowerPoint Presentation</vt:lpstr>
      <vt:lpstr>Classification Based on the Timing of Venture Creation: </vt:lpstr>
      <vt:lpstr>Classification Based on Socio-cultural Variables: </vt:lpstr>
      <vt:lpstr>Classification Based on Entrepreneurial Activity: </vt:lpstr>
      <vt:lpstr>ENTREPRENEURSHIP &amp; INTREPRENEURSHIP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Entrepreneurial Failure and pitfalls (Peter Drucker)</vt:lpstr>
      <vt:lpstr>PowerPoint Presentation</vt:lpstr>
      <vt:lpstr>PowerPoint Presentation</vt:lpstr>
      <vt:lpstr>PowerPoint Presentation</vt:lpstr>
      <vt:lpstr>Contribution of Mc Cleland and Joseph Schumpeter</vt:lpstr>
      <vt:lpstr>PowerPoint Presentation</vt:lpstr>
      <vt:lpstr>Need for Achievement Theory of McClelland:</vt:lpstr>
      <vt:lpstr>PowerPoint Presentation</vt:lpstr>
      <vt:lpstr>PowerPoint Presentation</vt:lpstr>
      <vt:lpstr>Innovation Theory of Schumpeter:</vt:lpstr>
      <vt:lpstr>Point to note: Schumpeter differentiated between inventor &amp; innovator</vt:lpstr>
      <vt:lpstr>PowerPoint Presentation</vt:lpstr>
      <vt:lpstr>PowerPoint Presentation</vt:lpstr>
      <vt:lpstr>PowerPoint Presentation</vt:lpstr>
      <vt:lpstr>END OF UNIT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ENTREPRENEURIAL SKILLS</dc:title>
  <dc:creator>Admin</dc:creator>
  <cp:lastModifiedBy>Admin</cp:lastModifiedBy>
  <cp:revision>16</cp:revision>
  <dcterms:created xsi:type="dcterms:W3CDTF">2025-07-14T03:09:30Z</dcterms:created>
  <dcterms:modified xsi:type="dcterms:W3CDTF">2025-07-29T06:47:43Z</dcterms:modified>
</cp:coreProperties>
</file>